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  <p:sldMasterId id="2147483689" r:id="rId2"/>
    <p:sldMasterId id="2147483701" r:id="rId3"/>
    <p:sldMasterId id="2147483713" r:id="rId4"/>
    <p:sldMasterId id="2147483725" r:id="rId5"/>
    <p:sldMasterId id="2147483737" r:id="rId6"/>
    <p:sldMasterId id="2147483749" r:id="rId7"/>
  </p:sldMasterIdLst>
  <p:notesMasterIdLst>
    <p:notesMasterId r:id="rId34"/>
  </p:notesMasterIdLst>
  <p:sldIdLst>
    <p:sldId id="256" r:id="rId8"/>
    <p:sldId id="257" r:id="rId9"/>
    <p:sldId id="281" r:id="rId10"/>
    <p:sldId id="282" r:id="rId11"/>
    <p:sldId id="283" r:id="rId12"/>
    <p:sldId id="284" r:id="rId13"/>
    <p:sldId id="285" r:id="rId14"/>
    <p:sldId id="286" r:id="rId15"/>
    <p:sldId id="264" r:id="rId16"/>
    <p:sldId id="287" r:id="rId17"/>
    <p:sldId id="288" r:id="rId18"/>
    <p:sldId id="268" r:id="rId19"/>
    <p:sldId id="269" r:id="rId20"/>
    <p:sldId id="270" r:id="rId21"/>
    <p:sldId id="273" r:id="rId22"/>
    <p:sldId id="272" r:id="rId23"/>
    <p:sldId id="289" r:id="rId24"/>
    <p:sldId id="291" r:id="rId25"/>
    <p:sldId id="290" r:id="rId26"/>
    <p:sldId id="292" r:id="rId27"/>
    <p:sldId id="295" r:id="rId28"/>
    <p:sldId id="296" r:id="rId29"/>
    <p:sldId id="293" r:id="rId30"/>
    <p:sldId id="298" r:id="rId31"/>
    <p:sldId id="294" r:id="rId32"/>
    <p:sldId id="274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764" autoAdjust="0"/>
  </p:normalViewPr>
  <p:slideViewPr>
    <p:cSldViewPr>
      <p:cViewPr varScale="1">
        <p:scale>
          <a:sx n="67" d="100"/>
          <a:sy n="67" d="100"/>
        </p:scale>
        <p:origin x="147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21" Type="http://schemas.openxmlformats.org/officeDocument/2006/relationships/slide" Target="slides/slide14.xml"/><Relationship Id="rId34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presProps" Target="presProps.xml"/><Relationship Id="rId8" Type="http://schemas.openxmlformats.org/officeDocument/2006/relationships/slide" Target="slides/slide1.xml"/><Relationship Id="rId3" Type="http://schemas.openxmlformats.org/officeDocument/2006/relationships/slideMaster" Target="slideMasters/slideMaster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#1">
  <dgm:title val=""/>
  <dgm:desc val=""/>
  <dgm:catLst>
    <dgm:cat type="colorful" pri="10300"/>
  </dgm:catLst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005E63-0D64-46AE-848E-97AB9E1667C2}" type="doc">
      <dgm:prSet loTypeId="urn:microsoft.com/office/officeart/2005/8/layout/hierarchy2#1" loCatId="hierarchy" qsTypeId="urn:microsoft.com/office/officeart/2005/8/quickstyle/simple5#1" qsCatId="simple" csTypeId="urn:microsoft.com/office/officeart/2005/8/colors/colorful3#1" csCatId="colorful" phldr="1"/>
      <dgm:spPr/>
      <dgm:t>
        <a:bodyPr/>
        <a:lstStyle/>
        <a:p>
          <a:endParaRPr lang="ru-RU"/>
        </a:p>
      </dgm:t>
    </dgm:pt>
    <dgm:pt modelId="{E1F25CB5-9355-4844-AF14-38B6246F05E1}">
      <dgm:prSet phldrT="[Текст]"/>
      <dgm:spPr>
        <a:xfrm>
          <a:off x="3630" y="1599429"/>
          <a:ext cx="4699874" cy="1085812"/>
        </a:xfrm>
        <a:gradFill rotWithShape="0">
          <a:gsLst>
            <a:gs pos="0">
              <a:srgbClr val="EA157A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F0074"/>
            </a:gs>
            <a:gs pos="100000">
              <a:srgbClr val="EA157A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ru-RU" b="1" dirty="0" smtClean="0">
              <a:solidFill>
                <a:sysClr val="window" lastClr="FFFFFF"/>
              </a:solidFill>
              <a:latin typeface="Corbel" panose="020B0503020204020204" pitchFamily="34" charset="0"/>
              <a:ea typeface="+mn-ea"/>
              <a:cs typeface="+mn-cs"/>
            </a:rPr>
            <a:t>Обязательные экзамены</a:t>
          </a:r>
          <a:endParaRPr lang="ru-RU" b="1" dirty="0">
            <a:solidFill>
              <a:sysClr val="window" lastClr="FFFFFF"/>
            </a:solidFill>
            <a:latin typeface="Corbel" panose="020B0503020204020204" pitchFamily="34" charset="0"/>
            <a:ea typeface="+mn-ea"/>
            <a:cs typeface="+mn-cs"/>
          </a:endParaRPr>
        </a:p>
      </dgm:t>
    </dgm:pt>
    <dgm:pt modelId="{86E1F87C-4219-4BE0-8AB6-E7C9E6BCEE33}" type="parTrans" cxnId="{58122EFC-B509-4AED-A921-4B0C8798EC48}">
      <dgm:prSet/>
      <dgm:spPr/>
      <dgm:t>
        <a:bodyPr/>
        <a:lstStyle/>
        <a:p>
          <a:endParaRPr lang="ru-RU"/>
        </a:p>
      </dgm:t>
    </dgm:pt>
    <dgm:pt modelId="{E266C729-66DA-4B61-9B9E-DE29D3AACFCB}" type="sibTrans" cxnId="{58122EFC-B509-4AED-A921-4B0C8798EC48}">
      <dgm:prSet/>
      <dgm:spPr/>
      <dgm:t>
        <a:bodyPr/>
        <a:lstStyle/>
        <a:p>
          <a:endParaRPr lang="ru-RU"/>
        </a:p>
      </dgm:t>
    </dgm:pt>
    <dgm:pt modelId="{8F55C34A-DBAF-446D-BE85-9DCB4D8B87AE}">
      <dgm:prSet/>
      <dgm:spPr>
        <a:xfrm>
          <a:off x="5572155" y="975086"/>
          <a:ext cx="2873429" cy="1085812"/>
        </a:xfrm>
        <a:gradFill rotWithShape="0">
          <a:gsLst>
            <a:gs pos="0">
              <a:srgbClr val="00ADDC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00ADDC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00ADDC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ru-RU" b="1" dirty="0" smtClean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Русский язык</a:t>
          </a:r>
          <a:endParaRPr lang="ru-RU" b="1" dirty="0">
            <a:solidFill>
              <a:sysClr val="window" lastClr="FFFFFF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082AFB0E-F1F1-4D1D-B565-8787D940D3B7}" type="parTrans" cxnId="{00B18503-0FD7-40B6-B2F5-4DAD19B96144}">
      <dgm:prSet/>
      <dgm:spPr>
        <a:xfrm rot="19457599">
          <a:off x="4602957" y="1807356"/>
          <a:ext cx="1069745" cy="45615"/>
        </a:xfrm>
        <a:noFill/>
        <a:ln w="25400" cap="flat" cmpd="sng" algn="ctr">
          <a:solidFill>
            <a:srgbClr val="00ADDC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ru-RU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orbel" panose="020B0503020204020204" pitchFamily="34" charset="0"/>
            <a:ea typeface="+mn-ea"/>
            <a:cs typeface="+mn-cs"/>
          </a:endParaRPr>
        </a:p>
      </dgm:t>
    </dgm:pt>
    <dgm:pt modelId="{AD511083-BC99-4696-8D13-B73695EA2933}" type="sibTrans" cxnId="{00B18503-0FD7-40B6-B2F5-4DAD19B96144}">
      <dgm:prSet/>
      <dgm:spPr/>
      <dgm:t>
        <a:bodyPr/>
        <a:lstStyle/>
        <a:p>
          <a:endParaRPr lang="ru-RU"/>
        </a:p>
      </dgm:t>
    </dgm:pt>
    <dgm:pt modelId="{8946BCD7-8BD6-4AAA-B77F-CE5915B70F2D}">
      <dgm:prSet/>
      <dgm:spPr>
        <a:xfrm>
          <a:off x="5575786" y="2134930"/>
          <a:ext cx="2873429" cy="1085812"/>
        </a:xfrm>
        <a:gradFill rotWithShape="0">
          <a:gsLst>
            <a:gs pos="0">
              <a:srgbClr val="00ADDC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00ADDC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00ADDC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ru-RU" b="1" dirty="0" smtClean="0">
              <a:solidFill>
                <a:sysClr val="window" lastClr="FFFFFF"/>
              </a:solidFill>
              <a:latin typeface="Corbel" panose="020B0503020204020204" pitchFamily="34" charset="0"/>
              <a:ea typeface="+mn-ea"/>
              <a:cs typeface="+mn-cs"/>
            </a:rPr>
            <a:t>Математика </a:t>
          </a:r>
          <a:endParaRPr lang="ru-RU" b="1" dirty="0">
            <a:solidFill>
              <a:sysClr val="window" lastClr="FFFFFF"/>
            </a:solidFill>
            <a:latin typeface="Corbel" panose="020B0503020204020204" pitchFamily="34" charset="0"/>
            <a:ea typeface="+mn-ea"/>
            <a:cs typeface="+mn-cs"/>
          </a:endParaRPr>
        </a:p>
      </dgm:t>
    </dgm:pt>
    <dgm:pt modelId="{61F57C67-73AE-4FC9-A243-3D5F121303D5}" type="parTrans" cxnId="{25A8756F-92DB-49C5-9B4A-BB7CBD8D0917}">
      <dgm:prSet/>
      <dgm:spPr>
        <a:xfrm rot="1892768">
          <a:off x="4627875" y="2387278"/>
          <a:ext cx="1023540" cy="45615"/>
        </a:xfrm>
        <a:noFill/>
        <a:ln w="25400" cap="flat" cmpd="sng" algn="ctr">
          <a:solidFill>
            <a:srgbClr val="00ADDC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ru-RU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orbel" panose="020B0503020204020204" pitchFamily="34" charset="0"/>
            <a:ea typeface="+mn-ea"/>
            <a:cs typeface="+mn-cs"/>
          </a:endParaRPr>
        </a:p>
      </dgm:t>
    </dgm:pt>
    <dgm:pt modelId="{B0EE20D8-2EE9-4B84-A946-1CF1097C1356}" type="sibTrans" cxnId="{25A8756F-92DB-49C5-9B4A-BB7CBD8D0917}">
      <dgm:prSet/>
      <dgm:spPr/>
      <dgm:t>
        <a:bodyPr/>
        <a:lstStyle/>
        <a:p>
          <a:endParaRPr lang="ru-RU"/>
        </a:p>
      </dgm:t>
    </dgm:pt>
    <dgm:pt modelId="{25E5AEEE-7E8A-4E05-8824-85D065329EAA}" type="pres">
      <dgm:prSet presAssocID="{90005E63-0D64-46AE-848E-97AB9E1667C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EC4F867-2BF1-4396-8EB3-EF6CF12BF4B8}" type="pres">
      <dgm:prSet presAssocID="{E1F25CB5-9355-4844-AF14-38B6246F05E1}" presName="root1" presStyleCnt="0"/>
      <dgm:spPr/>
      <dgm:t>
        <a:bodyPr/>
        <a:lstStyle/>
        <a:p>
          <a:endParaRPr lang="ru-RU"/>
        </a:p>
      </dgm:t>
    </dgm:pt>
    <dgm:pt modelId="{908029E4-880D-4F10-BCE2-219930A644EF}" type="pres">
      <dgm:prSet presAssocID="{E1F25CB5-9355-4844-AF14-38B6246F05E1}" presName="LevelOneTextNode" presStyleLbl="node0" presStyleIdx="0" presStyleCnt="1" custScaleX="157695" custScaleY="31564" custLinFactNeighborX="4535" custLinFactNeighborY="7352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5B6D5CE7-C9DD-4D1E-BB04-422CDEC56B9E}" type="pres">
      <dgm:prSet presAssocID="{E1F25CB5-9355-4844-AF14-38B6246F05E1}" presName="level2hierChild" presStyleCnt="0"/>
      <dgm:spPr/>
      <dgm:t>
        <a:bodyPr/>
        <a:lstStyle/>
        <a:p>
          <a:endParaRPr lang="ru-RU"/>
        </a:p>
      </dgm:t>
    </dgm:pt>
    <dgm:pt modelId="{0884195C-7C18-403E-8280-7A292D319737}" type="pres">
      <dgm:prSet presAssocID="{082AFB0E-F1F1-4D1D-B565-8787D940D3B7}" presName="conn2-1" presStyleLbl="parChTrans1D2" presStyleIdx="0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0" y="22807"/>
              </a:moveTo>
              <a:lnTo>
                <a:pt x="1069745" y="22807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A066A45F-1F67-4C97-AD8A-22F2F5448E7A}" type="pres">
      <dgm:prSet presAssocID="{082AFB0E-F1F1-4D1D-B565-8787D940D3B7}" presName="connTx" presStyleLbl="parChTrans1D2" presStyleIdx="0" presStyleCnt="2"/>
      <dgm:spPr/>
      <dgm:t>
        <a:bodyPr/>
        <a:lstStyle/>
        <a:p>
          <a:endParaRPr lang="ru-RU"/>
        </a:p>
      </dgm:t>
    </dgm:pt>
    <dgm:pt modelId="{7704E23D-E155-44C3-A28A-E878096F097E}" type="pres">
      <dgm:prSet presAssocID="{8F55C34A-DBAF-446D-BE85-9DCB4D8B87AE}" presName="root2" presStyleCnt="0"/>
      <dgm:spPr/>
      <dgm:t>
        <a:bodyPr/>
        <a:lstStyle/>
        <a:p>
          <a:endParaRPr lang="ru-RU"/>
        </a:p>
      </dgm:t>
    </dgm:pt>
    <dgm:pt modelId="{8A13A7E1-6370-427C-9EAF-52DA402B7184}" type="pres">
      <dgm:prSet presAssocID="{8F55C34A-DBAF-446D-BE85-9DCB4D8B87AE}" presName="LevelTwoTextNode" presStyleLbl="node2" presStyleIdx="0" presStyleCnt="2" custScaleX="123183" custScaleY="89761" custLinFactNeighborX="-4498" custLinFactNeighborY="-1852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42CF3BB5-3F52-4818-94E3-845C33D734CD}" type="pres">
      <dgm:prSet presAssocID="{8F55C34A-DBAF-446D-BE85-9DCB4D8B87AE}" presName="level3hierChild" presStyleCnt="0"/>
      <dgm:spPr/>
      <dgm:t>
        <a:bodyPr/>
        <a:lstStyle/>
        <a:p>
          <a:endParaRPr lang="ru-RU"/>
        </a:p>
      </dgm:t>
    </dgm:pt>
    <dgm:pt modelId="{8891F35F-2BA5-4BF2-9640-E99C8C970AC3}" type="pres">
      <dgm:prSet presAssocID="{61F57C67-73AE-4FC9-A243-3D5F121303D5}" presName="conn2-1" presStyleLbl="parChTrans1D2" presStyleIdx="1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0" y="22807"/>
              </a:moveTo>
              <a:lnTo>
                <a:pt x="1023540" y="22807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5D5F9D07-69EE-47BB-8988-6B3EA4A05963}" type="pres">
      <dgm:prSet presAssocID="{61F57C67-73AE-4FC9-A243-3D5F121303D5}" presName="connTx" presStyleLbl="parChTrans1D2" presStyleIdx="1" presStyleCnt="2"/>
      <dgm:spPr/>
      <dgm:t>
        <a:bodyPr/>
        <a:lstStyle/>
        <a:p>
          <a:endParaRPr lang="ru-RU"/>
        </a:p>
      </dgm:t>
    </dgm:pt>
    <dgm:pt modelId="{33BBFEAB-A97D-4452-86C5-14817C83FEE4}" type="pres">
      <dgm:prSet presAssocID="{8946BCD7-8BD6-4AAA-B77F-CE5915B70F2D}" presName="root2" presStyleCnt="0"/>
      <dgm:spPr/>
      <dgm:t>
        <a:bodyPr/>
        <a:lstStyle/>
        <a:p>
          <a:endParaRPr lang="ru-RU"/>
        </a:p>
      </dgm:t>
    </dgm:pt>
    <dgm:pt modelId="{2B754F8A-B7CF-48AC-A4E9-416F36613CE4}" type="pres">
      <dgm:prSet presAssocID="{8946BCD7-8BD6-4AAA-B77F-CE5915B70F2D}" presName="LevelTwoTextNode" presStyleLbl="node2" presStyleIdx="1" presStyleCnt="2" custScaleX="124427" custScaleY="80888" custLinFactNeighborX="-4498" custLinFactNeighborY="6585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2B17F489-E8AE-4876-B792-39D5E8886B7E}" type="pres">
      <dgm:prSet presAssocID="{8946BCD7-8BD6-4AAA-B77F-CE5915B70F2D}" presName="level3hierChild" presStyleCnt="0"/>
      <dgm:spPr/>
      <dgm:t>
        <a:bodyPr/>
        <a:lstStyle/>
        <a:p>
          <a:endParaRPr lang="ru-RU"/>
        </a:p>
      </dgm:t>
    </dgm:pt>
  </dgm:ptLst>
  <dgm:cxnLst>
    <dgm:cxn modelId="{AA134F99-8FB3-492F-909D-1C446D418E82}" type="presOf" srcId="{8946BCD7-8BD6-4AAA-B77F-CE5915B70F2D}" destId="{2B754F8A-B7CF-48AC-A4E9-416F36613CE4}" srcOrd="0" destOrd="0" presId="urn:microsoft.com/office/officeart/2005/8/layout/hierarchy2#1"/>
    <dgm:cxn modelId="{58122EFC-B509-4AED-A921-4B0C8798EC48}" srcId="{90005E63-0D64-46AE-848E-97AB9E1667C2}" destId="{E1F25CB5-9355-4844-AF14-38B6246F05E1}" srcOrd="0" destOrd="0" parTransId="{86E1F87C-4219-4BE0-8AB6-E7C9E6BCEE33}" sibTransId="{E266C729-66DA-4B61-9B9E-DE29D3AACFCB}"/>
    <dgm:cxn modelId="{F907E1BC-D8EF-475A-A8B9-C01C9E9A9233}" type="presOf" srcId="{082AFB0E-F1F1-4D1D-B565-8787D940D3B7}" destId="{0884195C-7C18-403E-8280-7A292D319737}" srcOrd="0" destOrd="0" presId="urn:microsoft.com/office/officeart/2005/8/layout/hierarchy2#1"/>
    <dgm:cxn modelId="{670981C6-B77B-4AC7-8931-3804678FB569}" type="presOf" srcId="{61F57C67-73AE-4FC9-A243-3D5F121303D5}" destId="{5D5F9D07-69EE-47BB-8988-6B3EA4A05963}" srcOrd="1" destOrd="0" presId="urn:microsoft.com/office/officeart/2005/8/layout/hierarchy2#1"/>
    <dgm:cxn modelId="{D89C47B8-6BFB-4006-8111-909C0A8B9D5F}" type="presOf" srcId="{082AFB0E-F1F1-4D1D-B565-8787D940D3B7}" destId="{A066A45F-1F67-4C97-AD8A-22F2F5448E7A}" srcOrd="1" destOrd="0" presId="urn:microsoft.com/office/officeart/2005/8/layout/hierarchy2#1"/>
    <dgm:cxn modelId="{AAA00437-E2FB-474D-92A6-5B1AF7FC43B0}" type="presOf" srcId="{90005E63-0D64-46AE-848E-97AB9E1667C2}" destId="{25E5AEEE-7E8A-4E05-8824-85D065329EAA}" srcOrd="0" destOrd="0" presId="urn:microsoft.com/office/officeart/2005/8/layout/hierarchy2#1"/>
    <dgm:cxn modelId="{00B18503-0FD7-40B6-B2F5-4DAD19B96144}" srcId="{E1F25CB5-9355-4844-AF14-38B6246F05E1}" destId="{8F55C34A-DBAF-446D-BE85-9DCB4D8B87AE}" srcOrd="0" destOrd="0" parTransId="{082AFB0E-F1F1-4D1D-B565-8787D940D3B7}" sibTransId="{AD511083-BC99-4696-8D13-B73695EA2933}"/>
    <dgm:cxn modelId="{FADA946A-5592-46B8-9CC6-04AB41C3FB23}" type="presOf" srcId="{E1F25CB5-9355-4844-AF14-38B6246F05E1}" destId="{908029E4-880D-4F10-BCE2-219930A644EF}" srcOrd="0" destOrd="0" presId="urn:microsoft.com/office/officeart/2005/8/layout/hierarchy2#1"/>
    <dgm:cxn modelId="{2A156051-20CF-42CC-8576-58018DA1790D}" type="presOf" srcId="{61F57C67-73AE-4FC9-A243-3D5F121303D5}" destId="{8891F35F-2BA5-4BF2-9640-E99C8C970AC3}" srcOrd="0" destOrd="0" presId="urn:microsoft.com/office/officeart/2005/8/layout/hierarchy2#1"/>
    <dgm:cxn modelId="{7A393B24-7541-41BE-993E-49E0E3CD02AE}" type="presOf" srcId="{8F55C34A-DBAF-446D-BE85-9DCB4D8B87AE}" destId="{8A13A7E1-6370-427C-9EAF-52DA402B7184}" srcOrd="0" destOrd="0" presId="urn:microsoft.com/office/officeart/2005/8/layout/hierarchy2#1"/>
    <dgm:cxn modelId="{25A8756F-92DB-49C5-9B4A-BB7CBD8D0917}" srcId="{E1F25CB5-9355-4844-AF14-38B6246F05E1}" destId="{8946BCD7-8BD6-4AAA-B77F-CE5915B70F2D}" srcOrd="1" destOrd="0" parTransId="{61F57C67-73AE-4FC9-A243-3D5F121303D5}" sibTransId="{B0EE20D8-2EE9-4B84-A946-1CF1097C1356}"/>
    <dgm:cxn modelId="{541D7620-4F66-469F-9AF8-E1E54617DBCD}" type="presParOf" srcId="{25E5AEEE-7E8A-4E05-8824-85D065329EAA}" destId="{FEC4F867-2BF1-4396-8EB3-EF6CF12BF4B8}" srcOrd="0" destOrd="0" presId="urn:microsoft.com/office/officeart/2005/8/layout/hierarchy2#1"/>
    <dgm:cxn modelId="{A283BC94-396C-48D2-AED1-7FF16E394BBB}" type="presParOf" srcId="{FEC4F867-2BF1-4396-8EB3-EF6CF12BF4B8}" destId="{908029E4-880D-4F10-BCE2-219930A644EF}" srcOrd="0" destOrd="0" presId="urn:microsoft.com/office/officeart/2005/8/layout/hierarchy2#1"/>
    <dgm:cxn modelId="{58A554DB-6DEF-401D-93E3-BA2C62053F85}" type="presParOf" srcId="{FEC4F867-2BF1-4396-8EB3-EF6CF12BF4B8}" destId="{5B6D5CE7-C9DD-4D1E-BB04-422CDEC56B9E}" srcOrd="1" destOrd="0" presId="urn:microsoft.com/office/officeart/2005/8/layout/hierarchy2#1"/>
    <dgm:cxn modelId="{A4CEF7D1-3F9C-445C-90D9-42BCFD03B3C9}" type="presParOf" srcId="{5B6D5CE7-C9DD-4D1E-BB04-422CDEC56B9E}" destId="{0884195C-7C18-403E-8280-7A292D319737}" srcOrd="0" destOrd="0" presId="urn:microsoft.com/office/officeart/2005/8/layout/hierarchy2#1"/>
    <dgm:cxn modelId="{278850AC-BD8C-4CCA-AD3D-3ED2DEC4A85F}" type="presParOf" srcId="{0884195C-7C18-403E-8280-7A292D319737}" destId="{A066A45F-1F67-4C97-AD8A-22F2F5448E7A}" srcOrd="0" destOrd="0" presId="urn:microsoft.com/office/officeart/2005/8/layout/hierarchy2#1"/>
    <dgm:cxn modelId="{20F23421-6F29-4EEE-B3E2-C9E1E54CC96F}" type="presParOf" srcId="{5B6D5CE7-C9DD-4D1E-BB04-422CDEC56B9E}" destId="{7704E23D-E155-44C3-A28A-E878096F097E}" srcOrd="1" destOrd="0" presId="urn:microsoft.com/office/officeart/2005/8/layout/hierarchy2#1"/>
    <dgm:cxn modelId="{846C36C3-74E5-4925-8D2F-C95A20CCD2FA}" type="presParOf" srcId="{7704E23D-E155-44C3-A28A-E878096F097E}" destId="{8A13A7E1-6370-427C-9EAF-52DA402B7184}" srcOrd="0" destOrd="0" presId="urn:microsoft.com/office/officeart/2005/8/layout/hierarchy2#1"/>
    <dgm:cxn modelId="{B4B2AD86-EA84-4E79-AD6B-0DED14FDC29B}" type="presParOf" srcId="{7704E23D-E155-44C3-A28A-E878096F097E}" destId="{42CF3BB5-3F52-4818-94E3-845C33D734CD}" srcOrd="1" destOrd="0" presId="urn:microsoft.com/office/officeart/2005/8/layout/hierarchy2#1"/>
    <dgm:cxn modelId="{466578BD-95A1-4C8B-A4A2-5DF021065DD4}" type="presParOf" srcId="{5B6D5CE7-C9DD-4D1E-BB04-422CDEC56B9E}" destId="{8891F35F-2BA5-4BF2-9640-E99C8C970AC3}" srcOrd="2" destOrd="0" presId="urn:microsoft.com/office/officeart/2005/8/layout/hierarchy2#1"/>
    <dgm:cxn modelId="{7D57F420-4AAD-4113-83B3-83F1F16DFEE2}" type="presParOf" srcId="{8891F35F-2BA5-4BF2-9640-E99C8C970AC3}" destId="{5D5F9D07-69EE-47BB-8988-6B3EA4A05963}" srcOrd="0" destOrd="0" presId="urn:microsoft.com/office/officeart/2005/8/layout/hierarchy2#1"/>
    <dgm:cxn modelId="{2FEA3488-4B21-4139-BD24-67FE93EAD248}" type="presParOf" srcId="{5B6D5CE7-C9DD-4D1E-BB04-422CDEC56B9E}" destId="{33BBFEAB-A97D-4452-86C5-14817C83FEE4}" srcOrd="3" destOrd="0" presId="urn:microsoft.com/office/officeart/2005/8/layout/hierarchy2#1"/>
    <dgm:cxn modelId="{E3504463-B955-4C90-8C5C-F48D725CCE38}" type="presParOf" srcId="{33BBFEAB-A97D-4452-86C5-14817C83FEE4}" destId="{2B754F8A-B7CF-48AC-A4E9-416F36613CE4}" srcOrd="0" destOrd="0" presId="urn:microsoft.com/office/officeart/2005/8/layout/hierarchy2#1"/>
    <dgm:cxn modelId="{20E5AEF8-89EC-4A4D-8254-DC7339F72001}" type="presParOf" srcId="{33BBFEAB-A97D-4452-86C5-14817C83FEE4}" destId="{2B17F489-E8AE-4876-B792-39D5E8886B7E}" srcOrd="1" destOrd="0" presId="urn:microsoft.com/office/officeart/2005/8/layout/hierarchy2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8029E4-880D-4F10-BCE2-219930A644EF}">
      <dsp:nvSpPr>
        <dsp:cNvPr id="0" name=""/>
        <dsp:cNvSpPr/>
      </dsp:nvSpPr>
      <dsp:spPr>
        <a:xfrm>
          <a:off x="127664" y="2270537"/>
          <a:ext cx="4213193" cy="421653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EA157A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F0074"/>
            </a:gs>
            <a:gs pos="100000">
              <a:srgbClr val="EA157A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ysClr val="window" lastClr="FFFFFF"/>
              </a:solidFill>
              <a:latin typeface="Corbel" panose="020B0503020204020204" pitchFamily="34" charset="0"/>
              <a:ea typeface="+mn-ea"/>
              <a:cs typeface="+mn-cs"/>
            </a:rPr>
            <a:t>Обязательные экзамены</a:t>
          </a:r>
          <a:endParaRPr lang="ru-RU" sz="2600" b="1" kern="1200" dirty="0">
            <a:solidFill>
              <a:sysClr val="window" lastClr="FFFFFF"/>
            </a:solidFill>
            <a:latin typeface="Corbel" panose="020B0503020204020204" pitchFamily="34" charset="0"/>
            <a:ea typeface="+mn-ea"/>
            <a:cs typeface="+mn-cs"/>
          </a:endParaRPr>
        </a:p>
      </dsp:txBody>
      <dsp:txXfrm>
        <a:off x="140014" y="2282887"/>
        <a:ext cx="4188493" cy="396953"/>
      </dsp:txXfrm>
    </dsp:sp>
    <dsp:sp modelId="{0884195C-7C18-403E-8280-7A292D319737}">
      <dsp:nvSpPr>
        <dsp:cNvPr id="0" name=""/>
        <dsp:cNvSpPr/>
      </dsp:nvSpPr>
      <dsp:spPr>
        <a:xfrm rot="19038091">
          <a:off x="4191657" y="2074428"/>
          <a:ext cx="1125758" cy="50449"/>
        </a:xfrm>
        <a:custGeom>
          <a:avLst/>
          <a:gdLst/>
          <a:ahLst/>
          <a:cxnLst/>
          <a:rect l="0" t="0" r="0" b="0"/>
          <a:pathLst>
            <a:path>
              <a:moveTo>
                <a:pt x="0" y="22807"/>
              </a:moveTo>
              <a:lnTo>
                <a:pt x="1069745" y="22807"/>
              </a:lnTo>
            </a:path>
          </a:pathLst>
        </a:custGeom>
        <a:noFill/>
        <a:ln w="25400" cap="flat" cmpd="sng" algn="ctr">
          <a:solidFill>
            <a:srgbClr val="00ADDC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orbel" panose="020B0503020204020204" pitchFamily="34" charset="0"/>
            <a:ea typeface="+mn-ea"/>
            <a:cs typeface="+mn-cs"/>
          </a:endParaRPr>
        </a:p>
      </dsp:txBody>
      <dsp:txXfrm>
        <a:off x="4726392" y="2071509"/>
        <a:ext cx="56287" cy="56287"/>
      </dsp:txXfrm>
    </dsp:sp>
    <dsp:sp modelId="{8A13A7E1-6370-427C-9EAF-52DA402B7184}">
      <dsp:nvSpPr>
        <dsp:cNvPr id="0" name=""/>
        <dsp:cNvSpPr/>
      </dsp:nvSpPr>
      <dsp:spPr>
        <a:xfrm>
          <a:off x="5168214" y="1118398"/>
          <a:ext cx="3291124" cy="1199088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00ADDC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00ADDC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00ADDC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Русский язык</a:t>
          </a:r>
          <a:endParaRPr lang="ru-RU" sz="2600" b="1" kern="1200" dirty="0">
            <a:solidFill>
              <a:sysClr val="window" lastClr="FFFFFF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5203334" y="1153518"/>
        <a:ext cx="3220884" cy="1128848"/>
      </dsp:txXfrm>
    </dsp:sp>
    <dsp:sp modelId="{8891F35F-2BA5-4BF2-9640-E99C8C970AC3}">
      <dsp:nvSpPr>
        <dsp:cNvPr id="0" name=""/>
        <dsp:cNvSpPr/>
      </dsp:nvSpPr>
      <dsp:spPr>
        <a:xfrm rot="2388394">
          <a:off x="4216040" y="2800883"/>
          <a:ext cx="1076992" cy="50449"/>
        </a:xfrm>
        <a:custGeom>
          <a:avLst/>
          <a:gdLst/>
          <a:ahLst/>
          <a:cxnLst/>
          <a:rect l="0" t="0" r="0" b="0"/>
          <a:pathLst>
            <a:path>
              <a:moveTo>
                <a:pt x="0" y="22807"/>
              </a:moveTo>
              <a:lnTo>
                <a:pt x="1023540" y="22807"/>
              </a:lnTo>
            </a:path>
          </a:pathLst>
        </a:custGeom>
        <a:noFill/>
        <a:ln w="25400" cap="flat" cmpd="sng" algn="ctr">
          <a:solidFill>
            <a:srgbClr val="00ADDC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orbel" panose="020B0503020204020204" pitchFamily="34" charset="0"/>
            <a:ea typeface="+mn-ea"/>
            <a:cs typeface="+mn-cs"/>
          </a:endParaRPr>
        </a:p>
      </dsp:txBody>
      <dsp:txXfrm>
        <a:off x="4727611" y="2799183"/>
        <a:ext cx="53849" cy="53849"/>
      </dsp:txXfrm>
    </dsp:sp>
    <dsp:sp modelId="{2B754F8A-B7CF-48AC-A4E9-416F36613CE4}">
      <dsp:nvSpPr>
        <dsp:cNvPr id="0" name=""/>
        <dsp:cNvSpPr/>
      </dsp:nvSpPr>
      <dsp:spPr>
        <a:xfrm>
          <a:off x="5168214" y="2630573"/>
          <a:ext cx="3324360" cy="1080556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00ADDC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00ADDC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00ADDC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ysClr val="window" lastClr="FFFFFF"/>
              </a:solidFill>
              <a:latin typeface="Corbel" panose="020B0503020204020204" pitchFamily="34" charset="0"/>
              <a:ea typeface="+mn-ea"/>
              <a:cs typeface="+mn-cs"/>
            </a:rPr>
            <a:t>Математика </a:t>
          </a:r>
          <a:endParaRPr lang="ru-RU" sz="2600" b="1" kern="1200" dirty="0">
            <a:solidFill>
              <a:sysClr val="window" lastClr="FFFFFF"/>
            </a:solidFill>
            <a:latin typeface="Corbel" panose="020B0503020204020204" pitchFamily="34" charset="0"/>
            <a:ea typeface="+mn-ea"/>
            <a:cs typeface="+mn-cs"/>
          </a:endParaRPr>
        </a:p>
      </dsp:txBody>
      <dsp:txXfrm>
        <a:off x="5199862" y="2662221"/>
        <a:ext cx="3261064" cy="10172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#1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endSty" val="noArr"/>
                        <dgm:param type="begPts" val="midR"/>
                        <dgm:param type="endPts" val="midL"/>
                      </dgm:alg>
                    </dgm:if>
                    <dgm:else name="Name14">
                      <dgm:alg type="conn">
                        <dgm:param type="dim" val="1D"/>
                        <dgm:param type="endSty" val="noArr"/>
                        <dgm:param type="begPts" val="midL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#1">
  <dgm:title val=""/>
  <dgm:desc val=""/>
  <dgm:catLst>
    <dgm:cat type="simple" pri="105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642A60-9CF9-4D83-B485-B328C8790502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CFA353-F79C-44B0-BF92-5C3337B8D4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3576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DC1F4F-959D-4AE5-B7F5-C263CF471347}" type="slidenum">
              <a:rPr lang="ru-RU" smtClean="0">
                <a:solidFill>
                  <a:prstClr val="black"/>
                </a:solidFill>
              </a:rPr>
              <a:pPr/>
              <a:t>15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094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DC1F4F-959D-4AE5-B7F5-C263CF471347}" type="slidenum">
              <a:rPr lang="ru-RU" smtClean="0">
                <a:solidFill>
                  <a:prstClr val="black"/>
                </a:solidFill>
              </a:rPr>
              <a:pPr/>
              <a:t>23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094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E89C06-4E12-4B65-957C-09070176EF40}" type="slidenum">
              <a:rPr lang="ru-RU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5030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8A7244-CBF2-4EDF-ABFB-914D2CBF12C7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270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E52736-EDA3-4399-9DAA-00F21FA62E47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0846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E89C06-4E12-4B65-957C-09070176EF40}" type="slidenum">
              <a:rPr lang="ru-RU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7384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E4B808-DE83-4EB4-B13F-856F2051E3CB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4033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EFE086-ED69-4E67-97D1-2770BB77E858}" type="slidenum">
              <a:rPr lang="ru-RU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1122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A66EA2-1123-48DD-8C64-BDB161BB9B50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9059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51" y="1859809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51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3AF19D-6F77-40CD-995A-84626D45D4D2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344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C42E54-56BF-4C78-88C6-524670BE5702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659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FE29A-885B-4BFA-BDF5-7354240CADB8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2868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45D346-BDE5-48BA-8CD6-A16C9821D7A3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080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E4B808-DE83-4EB4-B13F-856F2051E3CB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084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9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402"/>
            <a:ext cx="609600" cy="365125"/>
          </a:xfrm>
        </p:spPr>
        <p:txBody>
          <a:bodyPr/>
          <a:lstStyle/>
          <a:p>
            <a:pPr>
              <a:defRPr/>
            </a:pPr>
            <a:fld id="{A1BD9196-3256-45E9-BC97-07D9DE1A733F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77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3589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8A7244-CBF2-4EDF-ABFB-914D2CBF12C7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1691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E52736-EDA3-4399-9DAA-00F21FA62E47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010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E89C06-4E12-4B65-957C-09070176EF40}" type="slidenum">
              <a:rPr lang="ru-RU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7757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E4B808-DE83-4EB4-B13F-856F2051E3CB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6869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EFE086-ED69-4E67-97D1-2770BB77E858}" type="slidenum">
              <a:rPr lang="ru-RU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3306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A66EA2-1123-48DD-8C64-BDB161BB9B50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7163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48" y="1859803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48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3AF19D-6F77-40CD-995A-84626D45D4D2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35011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C42E54-56BF-4C78-88C6-524670BE5702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3423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FE29A-885B-4BFA-BDF5-7354240CADB8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705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EFE086-ED69-4E67-97D1-2770BB77E858}" type="slidenum">
              <a:rPr lang="ru-RU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5300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45D346-BDE5-48BA-8CD6-A16C9821D7A3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29395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9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96"/>
            <a:ext cx="609600" cy="365125"/>
          </a:xfrm>
        </p:spPr>
        <p:txBody>
          <a:bodyPr/>
          <a:lstStyle/>
          <a:p>
            <a:pPr>
              <a:defRPr/>
            </a:pPr>
            <a:fld id="{A1BD9196-3256-45E9-BC97-07D9DE1A733F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71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0710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8A7244-CBF2-4EDF-ABFB-914D2CBF12C7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74570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E52736-EDA3-4399-9DAA-00F21FA62E47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65273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E89C06-4E12-4B65-957C-09070176EF40}" type="slidenum">
              <a:rPr lang="ru-RU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131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E4B808-DE83-4EB4-B13F-856F2051E3CB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38521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EFE086-ED69-4E67-97D1-2770BB77E858}" type="slidenum">
              <a:rPr lang="ru-RU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8965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A66EA2-1123-48DD-8C64-BDB161BB9B50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28907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44" y="1859795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44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3AF19D-6F77-40CD-995A-84626D45D4D2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65109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C42E54-56BF-4C78-88C6-524670BE5702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599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A66EA2-1123-48DD-8C64-BDB161BB9B50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58949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FE29A-885B-4BFA-BDF5-7354240CADB8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45997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45D346-BDE5-48BA-8CD6-A16C9821D7A3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4890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9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88"/>
            <a:ext cx="609600" cy="365125"/>
          </a:xfrm>
        </p:spPr>
        <p:txBody>
          <a:bodyPr/>
          <a:lstStyle/>
          <a:p>
            <a:pPr>
              <a:defRPr/>
            </a:pPr>
            <a:fld id="{A1BD9196-3256-45E9-BC97-07D9DE1A733F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63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04342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8A7244-CBF2-4EDF-ABFB-914D2CBF12C7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46132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E52736-EDA3-4399-9DAA-00F21FA62E47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97785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E89C06-4E12-4B65-957C-09070176EF40}" type="slidenum">
              <a:rPr lang="ru-RU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7877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E4B808-DE83-4EB4-B13F-856F2051E3CB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488605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EFE086-ED69-4E67-97D1-2770BB77E858}" type="slidenum">
              <a:rPr lang="ru-RU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1236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A66EA2-1123-48DD-8C64-BDB161BB9B50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11001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39" y="1859785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9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3AF19D-6F77-40CD-995A-84626D45D4D2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803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53" y="1859813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53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3AF19D-6F77-40CD-995A-84626D45D4D2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40624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C42E54-56BF-4C78-88C6-524670BE5702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71399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FE29A-885B-4BFA-BDF5-7354240CADB8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76221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45D346-BDE5-48BA-8CD6-A16C9821D7A3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4326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9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78"/>
            <a:ext cx="609600" cy="365125"/>
          </a:xfrm>
        </p:spPr>
        <p:txBody>
          <a:bodyPr/>
          <a:lstStyle/>
          <a:p>
            <a:pPr>
              <a:defRPr/>
            </a:pPr>
            <a:fld id="{A1BD9196-3256-45E9-BC97-07D9DE1A733F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53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64749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8A7244-CBF2-4EDF-ABFB-914D2CBF12C7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66833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E52736-EDA3-4399-9DAA-00F21FA62E47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03758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E89C06-4E12-4B65-957C-09070176EF40}" type="slidenum">
              <a:rPr lang="ru-RU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938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E4B808-DE83-4EB4-B13F-856F2051E3CB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7691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EFE086-ED69-4E67-97D1-2770BB77E858}" type="slidenum">
              <a:rPr lang="ru-RU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7039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A66EA2-1123-48DD-8C64-BDB161BB9B50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62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C42E54-56BF-4C78-88C6-524670BE5702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76955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33" y="1859773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3AF19D-6F77-40CD-995A-84626D45D4D2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64834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C42E54-56BF-4C78-88C6-524670BE5702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64020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FE29A-885B-4BFA-BDF5-7354240CADB8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78427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45D346-BDE5-48BA-8CD6-A16C9821D7A3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1666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9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66"/>
            <a:ext cx="609600" cy="365125"/>
          </a:xfrm>
        </p:spPr>
        <p:txBody>
          <a:bodyPr/>
          <a:lstStyle/>
          <a:p>
            <a:pPr>
              <a:defRPr/>
            </a:pPr>
            <a:fld id="{A1BD9196-3256-45E9-BC97-07D9DE1A733F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41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48438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8A7244-CBF2-4EDF-ABFB-914D2CBF12C7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97522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E52736-EDA3-4399-9DAA-00F21FA62E47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40406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E89C06-4E12-4B65-957C-09070176EF40}" type="slidenum">
              <a:rPr lang="ru-RU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937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E4B808-DE83-4EB4-B13F-856F2051E3CB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04161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EFE086-ED69-4E67-97D1-2770BB77E858}" type="slidenum">
              <a:rPr lang="ru-RU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1741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FE29A-885B-4BFA-BDF5-7354240CADB8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48355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A66EA2-1123-48DD-8C64-BDB161BB9B50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01248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59759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3AF19D-6F77-40CD-995A-84626D45D4D2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2594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C42E54-56BF-4C78-88C6-524670BE5702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84500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FE29A-885B-4BFA-BDF5-7354240CADB8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71733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45D346-BDE5-48BA-8CD6-A16C9821D7A3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6117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8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2"/>
            <a:ext cx="609600" cy="365125"/>
          </a:xfrm>
        </p:spPr>
        <p:txBody>
          <a:bodyPr/>
          <a:lstStyle/>
          <a:p>
            <a:pPr>
              <a:defRPr/>
            </a:pPr>
            <a:fld id="{A1BD9196-3256-45E9-BC97-07D9DE1A733F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7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94235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8A7244-CBF2-4EDF-ABFB-914D2CBF12C7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51302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E52736-EDA3-4399-9DAA-00F21FA62E47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730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45D346-BDE5-48BA-8CD6-A16C9821D7A3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532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9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406"/>
            <a:ext cx="609600" cy="365125"/>
          </a:xfrm>
        </p:spPr>
        <p:txBody>
          <a:bodyPr/>
          <a:lstStyle/>
          <a:p>
            <a:pPr>
              <a:defRPr/>
            </a:pPr>
            <a:fld id="{A1BD9196-3256-45E9-BC97-07D9DE1A733F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81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668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406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4617B">
                  <a:shade val="90000"/>
                </a:srgbClr>
              </a:solidFill>
              <a:latin typeface="Arial" pitchFamily="34" charset="0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406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4617B">
                  <a:shade val="90000"/>
                </a:srgbClr>
              </a:solidFill>
              <a:latin typeface="Arial" pitchFamily="34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406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FC2CE4-F110-41E9-9391-2451A68512E4}" type="slidenum">
              <a:rPr lang="ru-RU" smtClean="0">
                <a:solidFill>
                  <a:srgbClr val="04617B">
                    <a:shade val="90000"/>
                  </a:srgbClr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  <a:latin typeface="Arial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34089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402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4617B">
                  <a:shade val="90000"/>
                </a:srgbClr>
              </a:solidFill>
              <a:latin typeface="Arial" pitchFamily="34" charset="0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402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4617B">
                  <a:shade val="90000"/>
                </a:srgbClr>
              </a:solidFill>
              <a:latin typeface="Arial" pitchFamily="34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402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FC2CE4-F110-41E9-9391-2451A68512E4}" type="slidenum">
              <a:rPr lang="ru-RU" smtClean="0">
                <a:solidFill>
                  <a:srgbClr val="04617B">
                    <a:shade val="90000"/>
                  </a:srgbClr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  <a:latin typeface="Arial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50156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96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4617B">
                  <a:shade val="90000"/>
                </a:srgbClr>
              </a:solidFill>
              <a:latin typeface="Arial" pitchFamily="34" charset="0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96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4617B">
                  <a:shade val="90000"/>
                </a:srgbClr>
              </a:solidFill>
              <a:latin typeface="Arial" pitchFamily="34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96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FC2CE4-F110-41E9-9391-2451A68512E4}" type="slidenum">
              <a:rPr lang="ru-RU" smtClean="0">
                <a:solidFill>
                  <a:srgbClr val="04617B">
                    <a:shade val="90000"/>
                  </a:srgbClr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  <a:latin typeface="Arial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29537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88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4617B">
                  <a:shade val="90000"/>
                </a:srgbClr>
              </a:solidFill>
              <a:latin typeface="Arial" pitchFamily="34" charset="0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88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4617B">
                  <a:shade val="90000"/>
                </a:srgbClr>
              </a:solidFill>
              <a:latin typeface="Arial" pitchFamily="34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8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FC2CE4-F110-41E9-9391-2451A68512E4}" type="slidenum">
              <a:rPr lang="ru-RU" smtClean="0">
                <a:solidFill>
                  <a:srgbClr val="04617B">
                    <a:shade val="90000"/>
                  </a:srgbClr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  <a:latin typeface="Arial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25700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78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4617B">
                  <a:shade val="90000"/>
                </a:srgbClr>
              </a:solidFill>
              <a:latin typeface="Arial" pitchFamily="34" charset="0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78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4617B">
                  <a:shade val="90000"/>
                </a:srgbClr>
              </a:solidFill>
              <a:latin typeface="Arial" pitchFamily="34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7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FC2CE4-F110-41E9-9391-2451A68512E4}" type="slidenum">
              <a:rPr lang="ru-RU" smtClean="0">
                <a:solidFill>
                  <a:srgbClr val="04617B">
                    <a:shade val="90000"/>
                  </a:srgbClr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  <a:latin typeface="Arial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67390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66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4617B">
                  <a:shade val="90000"/>
                </a:srgbClr>
              </a:solidFill>
              <a:latin typeface="Arial" pitchFamily="34" charset="0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66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4617B">
                  <a:shade val="90000"/>
                </a:srgbClr>
              </a:solidFill>
              <a:latin typeface="Arial" pitchFamily="34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66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FC2CE4-F110-41E9-9391-2451A68512E4}" type="slidenum">
              <a:rPr lang="ru-RU" smtClean="0">
                <a:solidFill>
                  <a:srgbClr val="04617B">
                    <a:shade val="90000"/>
                  </a:srgbClr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  <a:latin typeface="Arial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80173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4617B">
                  <a:shade val="90000"/>
                </a:srgbClr>
              </a:solidFill>
              <a:latin typeface="Arial" pitchFamily="34" charset="0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2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4617B">
                  <a:shade val="90000"/>
                </a:srgbClr>
              </a:solidFill>
              <a:latin typeface="Arial" pitchFamily="34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2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FC2CE4-F110-41E9-9391-2451A68512E4}" type="slidenum">
              <a:rPr lang="ru-RU" smtClean="0">
                <a:solidFill>
                  <a:srgbClr val="04617B">
                    <a:shade val="90000"/>
                  </a:srgbClr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  <a:latin typeface="Arial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4064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8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4611" y="1772843"/>
            <a:ext cx="7416824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000" dirty="0">
              <a:solidFill>
                <a:srgbClr val="000000"/>
              </a:solidFill>
              <a:latin typeface="Times New Roman"/>
            </a:endParaRPr>
          </a:p>
          <a:p>
            <a:endParaRPr lang="ru-RU" sz="1000" dirty="0">
              <a:latin typeface="Times New Roman"/>
            </a:endParaRPr>
          </a:p>
          <a:p>
            <a:pPr marR="21360" algn="ctr"/>
            <a:r>
              <a:rPr lang="ru-RU" sz="3600" dirty="0">
                <a:latin typeface="Times New Roman"/>
              </a:rPr>
              <a:t> </a:t>
            </a:r>
            <a:r>
              <a:rPr lang="ru-RU" sz="3600" b="1" dirty="0">
                <a:latin typeface="Times New Roman"/>
              </a:rPr>
              <a:t>ПОРЯДОК ПРОВЕДЕНИЯ ГОСУДАРСТВЕННОЙ ИТОГОВОЙ АТТЕСТАЦИИ ПО ПРОГРАММАМ ОСНОВНОГО ОБЩЕГО </a:t>
            </a:r>
            <a:r>
              <a:rPr lang="ru-RU" sz="3600" b="1" dirty="0" smtClean="0">
                <a:latin typeface="Times New Roman"/>
              </a:rPr>
              <a:t>ОБРАЗОВАНИЯ</a:t>
            </a:r>
            <a:endParaRPr lang="en-US" sz="3600" b="1" dirty="0" smtClean="0">
              <a:latin typeface="Times New Roman"/>
            </a:endParaRPr>
          </a:p>
          <a:p>
            <a:pPr marR="21360" algn="ctr"/>
            <a:r>
              <a:rPr lang="ru-RU" sz="3600" b="1" dirty="0" smtClean="0">
                <a:latin typeface="Times New Roman"/>
              </a:rPr>
              <a:t>В </a:t>
            </a:r>
            <a:r>
              <a:rPr lang="ru-RU" sz="3600" b="1" dirty="0" smtClean="0">
                <a:latin typeface="Times New Roman"/>
              </a:rPr>
              <a:t>2021 </a:t>
            </a:r>
            <a:r>
              <a:rPr lang="ru-RU" sz="3600" b="1" dirty="0">
                <a:latin typeface="Times New Roman"/>
              </a:rPr>
              <a:t>ГОДУ </a:t>
            </a:r>
            <a:endParaRPr lang="ru-RU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32710"/>
            <a:ext cx="2495550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750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0"/>
            <a:ext cx="6488723" cy="668042"/>
          </a:xfrm>
        </p:spPr>
        <p:txBody>
          <a:bodyPr/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Правила поведения на экзамене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idx="1"/>
          </p:nvPr>
        </p:nvSpPr>
        <p:spPr>
          <a:xfrm>
            <a:off x="107112" y="594177"/>
            <a:ext cx="8951656" cy="4851048"/>
          </a:xfrm>
        </p:spPr>
        <p:txBody>
          <a:bodyPr>
            <a:noAutofit/>
          </a:bodyPr>
          <a:lstStyle/>
          <a:p>
            <a:pPr>
              <a:buFont typeface="Courier New" pitchFamily="49" charset="0"/>
              <a:buChar char="o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Экзаменационная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выполняется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самостоятельно.</a:t>
            </a:r>
          </a:p>
          <a:p>
            <a:pPr>
              <a:buFont typeface="Courier New" pitchFamily="49" charset="0"/>
              <a:buChar char="o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рабочем столе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находиться: ручка (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шт.),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документ, удостоверяющий личность, разрешенные средства.</a:t>
            </a:r>
          </a:p>
          <a:p>
            <a:pPr>
              <a:buFont typeface="Courier New" pitchFamily="49" charset="0"/>
              <a:buChar char="o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Нельзя:</a:t>
            </a:r>
          </a:p>
          <a:p>
            <a:pPr>
              <a:buFontTx/>
              <a:buChar char="-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общаться друг с другом, </a:t>
            </a:r>
          </a:p>
          <a:p>
            <a:pPr>
              <a:buFontTx/>
              <a:buChar char="-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перемещаться по аудитории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342900" lvl="0" indent="-342900">
              <a:spcBef>
                <a:spcPts val="0"/>
              </a:spcBef>
              <a:buClrTx/>
              <a:buSzTx/>
              <a:buFont typeface="Wingdings" pitchFamily="2" charset="2"/>
              <a:buChar char="ü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иметь при себе средства 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связи, </a:t>
            </a:r>
            <a:r>
              <a:rPr lang="ru-RU" sz="2400" b="1" u="sng" dirty="0" smtClean="0">
                <a:solidFill>
                  <a:prstClr val="black"/>
                </a:solidFill>
                <a:latin typeface="Times New Roman"/>
              </a:rPr>
              <a:t>электронно-вычислительную технику,  фото- </a:t>
            </a:r>
            <a:r>
              <a:rPr lang="ru-RU" sz="2400" b="1" u="sng" dirty="0">
                <a:solidFill>
                  <a:prstClr val="black"/>
                </a:solidFill>
                <a:latin typeface="Times New Roman"/>
              </a:rPr>
              <a:t>и </a:t>
            </a:r>
            <a:r>
              <a:rPr lang="ru-RU" sz="2400" b="1" u="sng" dirty="0" smtClean="0">
                <a:solidFill>
                  <a:prstClr val="black"/>
                </a:solidFill>
                <a:latin typeface="Times New Roman"/>
              </a:rPr>
              <a:t>видеоаппаратуру, </a:t>
            </a:r>
            <a:r>
              <a:rPr lang="ru-RU" sz="2400" b="1" u="sng" dirty="0">
                <a:solidFill>
                  <a:prstClr val="black"/>
                </a:solidFill>
                <a:latin typeface="Times New Roman"/>
              </a:rPr>
              <a:t>справочные материалы (кроме разрешенных</a:t>
            </a:r>
            <a:r>
              <a:rPr lang="ru-RU" sz="2400" b="1" u="sng" dirty="0" smtClean="0">
                <a:solidFill>
                  <a:prstClr val="black"/>
                </a:solidFill>
                <a:latin typeface="Times New Roman"/>
              </a:rPr>
              <a:t>), </a:t>
            </a:r>
            <a:r>
              <a:rPr lang="ru-RU" sz="2400" b="1" u="sng" dirty="0">
                <a:solidFill>
                  <a:prstClr val="black"/>
                </a:solidFill>
                <a:latin typeface="Times New Roman"/>
              </a:rPr>
              <a:t>письменные заметки и иные средства хранения и передачи информации</a:t>
            </a:r>
          </a:p>
          <a:p>
            <a:pPr marL="0" indent="0" algn="ctr">
              <a:buNone/>
            </a:pPr>
            <a:r>
              <a:rPr lang="ru-RU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нарушении правил составляется акт  и обучающийся </a:t>
            </a:r>
            <a:r>
              <a:rPr lang="ru-RU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удаляется с экзамена.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Акты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удалении направляются 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ГЭК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853"/>
          <p:cNvPicPr/>
          <p:nvPr/>
        </p:nvPicPr>
        <p:blipFill>
          <a:blip r:embed="rId2"/>
          <a:stretch>
            <a:fillRect/>
          </a:stretch>
        </p:blipFill>
        <p:spPr>
          <a:xfrm>
            <a:off x="7525222" y="0"/>
            <a:ext cx="1536170" cy="804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05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661" y="188213"/>
            <a:ext cx="8229600" cy="647735"/>
          </a:xfrm>
        </p:spPr>
        <p:txBody>
          <a:bodyPr/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Во время экзамена участником запрещено: </a:t>
            </a:r>
            <a:endParaRPr lang="ru-RU" sz="3200" b="1" dirty="0">
              <a:solidFill>
                <a:srgbClr val="FF000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496" y="980391"/>
            <a:ext cx="3621338" cy="117053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7112" y="836548"/>
            <a:ext cx="1979848" cy="1579001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 flipH="1">
            <a:off x="7409469" y="1034700"/>
            <a:ext cx="1498862" cy="1409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</a:pPr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Согласно п. 55 </a:t>
            </a:r>
            <a:r>
              <a:rPr lang="ru-RU" sz="2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Порядка проведения ГИА-9</a:t>
            </a:r>
            <a:endParaRPr lang="ru-RU" sz="20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9" name="Picture 1220"/>
          <p:cNvPicPr/>
          <p:nvPr/>
        </p:nvPicPr>
        <p:blipFill>
          <a:blip r:embed="rId4"/>
          <a:stretch>
            <a:fillRect/>
          </a:stretch>
        </p:blipFill>
        <p:spPr>
          <a:xfrm>
            <a:off x="111597" y="2429419"/>
            <a:ext cx="1293856" cy="1431009"/>
          </a:xfrm>
          <a:prstGeom prst="rect">
            <a:avLst/>
          </a:prstGeom>
        </p:spPr>
      </p:pic>
      <p:pic>
        <p:nvPicPr>
          <p:cNvPr id="11" name="Picture 1202"/>
          <p:cNvPicPr/>
          <p:nvPr/>
        </p:nvPicPr>
        <p:blipFill>
          <a:blip r:embed="rId5"/>
          <a:stretch>
            <a:fillRect/>
          </a:stretch>
        </p:blipFill>
        <p:spPr>
          <a:xfrm>
            <a:off x="5069482" y="2549633"/>
            <a:ext cx="1081261" cy="1301472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43135" y="2366981"/>
            <a:ext cx="1133954" cy="1444877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1562494" y="2415549"/>
            <a:ext cx="3009506" cy="1738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</a:pPr>
            <a:r>
              <a:rPr lang="ru-RU" sz="2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Наличие справочных материалов,</a:t>
            </a:r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письменных заметок и иных средств хранения и передачи информации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135895" y="2661344"/>
            <a:ext cx="2668472" cy="1080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</a:pPr>
            <a:r>
              <a:rPr lang="ru-RU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наличие </a:t>
            </a:r>
            <a:r>
              <a:rPr lang="ru-RU" sz="2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средств связи, фото-, аудио-, и видеоаппаратуры  </a:t>
            </a:r>
            <a:endParaRPr lang="ru-RU" sz="1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8" name="Rectangle 1223"/>
          <p:cNvSpPr/>
          <p:nvPr/>
        </p:nvSpPr>
        <p:spPr>
          <a:xfrm>
            <a:off x="111596" y="4869160"/>
            <a:ext cx="2132473" cy="1051155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 fontAlgn="base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</a:pPr>
            <a:r>
              <a:rPr lang="ru-RU" sz="2800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Удаление с экзамена </a:t>
            </a:r>
            <a:endParaRPr lang="ru-RU" sz="11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9" name="Shape 1225"/>
          <p:cNvSpPr/>
          <p:nvPr/>
        </p:nvSpPr>
        <p:spPr>
          <a:xfrm>
            <a:off x="1530526" y="4757083"/>
            <a:ext cx="1036530" cy="1065229"/>
          </a:xfrm>
          <a:custGeom>
            <a:avLst/>
            <a:gdLst/>
            <a:ahLst/>
            <a:cxnLst/>
            <a:rect l="0" t="0" r="0" b="0"/>
            <a:pathLst>
              <a:path w="484632" h="1171956">
                <a:moveTo>
                  <a:pt x="0" y="0"/>
                </a:moveTo>
                <a:lnTo>
                  <a:pt x="242316" y="0"/>
                </a:lnTo>
                <a:lnTo>
                  <a:pt x="484632" y="585978"/>
                </a:lnTo>
                <a:lnTo>
                  <a:pt x="242316" y="1171956"/>
                </a:lnTo>
                <a:lnTo>
                  <a:pt x="0" y="1171956"/>
                </a:lnTo>
                <a:lnTo>
                  <a:pt x="242316" y="585978"/>
                </a:lnTo>
                <a:lnTo>
                  <a:pt x="0" y="0"/>
                </a:lnTo>
                <a:close/>
              </a:path>
            </a:pathLst>
          </a:custGeom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F8CBAD"/>
          </a:fillRef>
          <a:effectRef idx="0">
            <a:scrgbClr r="0" g="0" b="0"/>
          </a:effectRef>
          <a:fontRef idx="none"/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389695" y="4613537"/>
            <a:ext cx="2919952" cy="2068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</a:pPr>
            <a:r>
              <a:rPr lang="ru-RU" sz="20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Аннулирование </a:t>
            </a:r>
            <a:r>
              <a:rPr lang="ru-RU" sz="2000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результатов экзамена с возможностью пересдачи  в дополнительный период в сентябре</a:t>
            </a:r>
            <a:endParaRPr lang="ru-RU" sz="11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2" name="Shape 1229"/>
          <p:cNvSpPr/>
          <p:nvPr/>
        </p:nvSpPr>
        <p:spPr>
          <a:xfrm>
            <a:off x="5069482" y="4719083"/>
            <a:ext cx="934604" cy="1076678"/>
          </a:xfrm>
          <a:custGeom>
            <a:avLst/>
            <a:gdLst/>
            <a:ahLst/>
            <a:cxnLst/>
            <a:rect l="0" t="0" r="0" b="0"/>
            <a:pathLst>
              <a:path w="484632" h="1171956">
                <a:moveTo>
                  <a:pt x="0" y="0"/>
                </a:moveTo>
                <a:lnTo>
                  <a:pt x="242316" y="0"/>
                </a:lnTo>
                <a:lnTo>
                  <a:pt x="484632" y="585978"/>
                </a:lnTo>
                <a:lnTo>
                  <a:pt x="242316" y="1171956"/>
                </a:lnTo>
                <a:lnTo>
                  <a:pt x="0" y="1171956"/>
                </a:lnTo>
                <a:lnTo>
                  <a:pt x="242316" y="585978"/>
                </a:lnTo>
                <a:lnTo>
                  <a:pt x="0" y="0"/>
                </a:lnTo>
                <a:close/>
              </a:path>
            </a:pathLst>
          </a:custGeom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F8CBAD"/>
          </a:fillRef>
          <a:effectRef idx="0">
            <a:scrgbClr r="0" g="0" b="0"/>
          </a:effectRef>
          <a:fontRef idx="none"/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020973" y="4613537"/>
            <a:ext cx="3106132" cy="2068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</a:pPr>
            <a:r>
              <a:rPr lang="ru-RU" sz="20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Составление протокола об административной </a:t>
            </a:r>
            <a:r>
              <a:rPr lang="ru-RU" sz="2000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ответственности (если участнику ГИА на момент  проведения экзамена исполнилось 16 лет)</a:t>
            </a:r>
            <a:endParaRPr lang="ru-RU" sz="11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20" name="Picture 853"/>
          <p:cNvPicPr/>
          <p:nvPr/>
        </p:nvPicPr>
        <p:blipFill>
          <a:blip r:embed="rId7"/>
          <a:stretch>
            <a:fillRect/>
          </a:stretch>
        </p:blipFill>
        <p:spPr>
          <a:xfrm>
            <a:off x="7590935" y="31891"/>
            <a:ext cx="1536170" cy="804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38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8" y="260702"/>
            <a:ext cx="7632846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900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/>
              </a:rPr>
              <a:t>Как осуществляется проверка и оценивание экзаменационных </a:t>
            </a:r>
            <a:r>
              <a:rPr lang="ru-RU" sz="2800" b="1" dirty="0" smtClean="0">
                <a:solidFill>
                  <a:srgbClr val="FF0000"/>
                </a:solidFill>
                <a:latin typeface="Times New Roman"/>
              </a:rPr>
              <a:t>работ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4" y="1844824"/>
            <a:ext cx="7848872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000" dirty="0">
              <a:solidFill>
                <a:srgbClr val="000000"/>
              </a:solidFill>
              <a:latin typeface="Times New Roman"/>
            </a:endParaRPr>
          </a:p>
          <a:p>
            <a:endParaRPr lang="ru-RU" sz="1000" dirty="0">
              <a:latin typeface="Times New Roman"/>
            </a:endParaRPr>
          </a:p>
          <a:p>
            <a:r>
              <a:rPr lang="ru-RU" sz="2800" dirty="0" smtClean="0">
                <a:latin typeface="Times New Roman"/>
              </a:rPr>
              <a:t>1. Записи </a:t>
            </a:r>
            <a:r>
              <a:rPr lang="ru-RU" sz="2800" dirty="0">
                <a:latin typeface="Times New Roman"/>
              </a:rPr>
              <a:t>в черновиках не проверяются. </a:t>
            </a:r>
          </a:p>
          <a:p>
            <a:r>
              <a:rPr lang="ru-RU" sz="2800" dirty="0" smtClean="0">
                <a:latin typeface="Times New Roman"/>
              </a:rPr>
              <a:t>2. Экзаменационные </a:t>
            </a:r>
            <a:r>
              <a:rPr lang="ru-RU" sz="2800" dirty="0">
                <a:latin typeface="Times New Roman"/>
              </a:rPr>
              <a:t>работы проверяются </a:t>
            </a:r>
            <a:r>
              <a:rPr lang="ru-RU" sz="2800" dirty="0" smtClean="0">
                <a:latin typeface="Times New Roman"/>
              </a:rPr>
              <a:t>двумя </a:t>
            </a:r>
            <a:r>
              <a:rPr lang="ru-RU" sz="2800" dirty="0">
                <a:latin typeface="Times New Roman"/>
              </a:rPr>
              <a:t>экспертами </a:t>
            </a:r>
          </a:p>
          <a:p>
            <a:r>
              <a:rPr lang="ru-RU" sz="2800" dirty="0" smtClean="0">
                <a:latin typeface="Times New Roman"/>
              </a:rPr>
              <a:t>3. Обработка </a:t>
            </a:r>
            <a:r>
              <a:rPr lang="ru-RU" sz="2800" dirty="0">
                <a:latin typeface="Times New Roman"/>
              </a:rPr>
              <a:t>и проверка экзаменационных работ занимает не более 10 дней. </a:t>
            </a:r>
          </a:p>
          <a:p>
            <a:r>
              <a:rPr lang="ru-RU" sz="2800" dirty="0" smtClean="0">
                <a:latin typeface="Times New Roman"/>
              </a:rPr>
              <a:t>4. Утверждение </a:t>
            </a:r>
            <a:r>
              <a:rPr lang="ru-RU" sz="2800" dirty="0">
                <a:latin typeface="Times New Roman"/>
              </a:rPr>
              <a:t>результатов ГИА осуществляется в течение 1 рабочего дня с момента получения результатов проверки экзаменационных работ.</a:t>
            </a:r>
          </a:p>
        </p:txBody>
      </p:sp>
      <p:pic>
        <p:nvPicPr>
          <p:cNvPr id="4" name="Picture 853"/>
          <p:cNvPicPr/>
          <p:nvPr/>
        </p:nvPicPr>
        <p:blipFill>
          <a:blip r:embed="rId2"/>
          <a:stretch>
            <a:fillRect/>
          </a:stretch>
        </p:blipFill>
        <p:spPr>
          <a:xfrm>
            <a:off x="7590935" y="31891"/>
            <a:ext cx="1536170" cy="804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94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8" y="260702"/>
            <a:ext cx="7704854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900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/>
              </a:rPr>
              <a:t>Как осуществляется проверка и оценивание экзаменационных </a:t>
            </a:r>
            <a:r>
              <a:rPr lang="ru-RU" sz="2800" b="1" dirty="0" smtClean="0">
                <a:solidFill>
                  <a:srgbClr val="FF0000"/>
                </a:solidFill>
                <a:latin typeface="Times New Roman"/>
              </a:rPr>
              <a:t>работ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4" y="1982450"/>
            <a:ext cx="78488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000" dirty="0">
              <a:solidFill>
                <a:srgbClr val="000000"/>
              </a:solidFill>
              <a:latin typeface="Times New Roman"/>
            </a:endParaRPr>
          </a:p>
          <a:p>
            <a:endParaRPr lang="ru-RU" sz="1000" dirty="0">
              <a:latin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124790"/>
            <a:ext cx="7992888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050" dirty="0">
              <a:solidFill>
                <a:srgbClr val="000000"/>
              </a:solidFill>
              <a:latin typeface="Times New Roman"/>
            </a:endParaRPr>
          </a:p>
          <a:p>
            <a:endParaRPr lang="ru-RU" sz="1050" dirty="0">
              <a:latin typeface="Times New Roman"/>
            </a:endParaRPr>
          </a:p>
          <a:p>
            <a:r>
              <a:rPr lang="ru-RU" sz="2400" dirty="0" smtClean="0">
                <a:latin typeface="Times New Roman"/>
              </a:rPr>
              <a:t>5. Ознакомление </a:t>
            </a:r>
            <a:r>
              <a:rPr lang="ru-RU" sz="2400" dirty="0">
                <a:latin typeface="Times New Roman"/>
              </a:rPr>
              <a:t>обучающихся с полученными результатами ГИА по учебному предмету осуществляется не позднее 3 дней со дня их утверждения ГЭК. </a:t>
            </a:r>
          </a:p>
          <a:p>
            <a:r>
              <a:rPr lang="ru-RU" sz="2400" dirty="0" smtClean="0">
                <a:latin typeface="Times New Roman"/>
              </a:rPr>
              <a:t>6. Результаты </a:t>
            </a:r>
            <a:r>
              <a:rPr lang="ru-RU" sz="2400" dirty="0">
                <a:latin typeface="Times New Roman"/>
              </a:rPr>
              <a:t>ГИА признаются удовлетворительными в случае, если обучающийся по </a:t>
            </a:r>
            <a:r>
              <a:rPr lang="ru-RU" sz="2400" dirty="0" smtClean="0">
                <a:latin typeface="Times New Roman"/>
              </a:rPr>
              <a:t>2-м </a:t>
            </a:r>
            <a:r>
              <a:rPr lang="ru-RU" sz="2400" dirty="0">
                <a:latin typeface="Times New Roman"/>
              </a:rPr>
              <a:t>учебным предметам набрал минимальное количество баллов. </a:t>
            </a:r>
          </a:p>
          <a:p>
            <a:r>
              <a:rPr lang="ru-RU" sz="2400" dirty="0" smtClean="0">
                <a:latin typeface="Times New Roman"/>
              </a:rPr>
              <a:t>7. Обучающимся</a:t>
            </a:r>
            <a:r>
              <a:rPr lang="ru-RU" sz="2400" dirty="0">
                <a:latin typeface="Times New Roman"/>
              </a:rPr>
              <a:t>, не прошедшим ГИА или получившим на ГИА неудовлетворительные результаты </a:t>
            </a:r>
            <a:r>
              <a:rPr lang="ru-RU" sz="2400" dirty="0" smtClean="0">
                <a:latin typeface="Times New Roman"/>
              </a:rPr>
              <a:t>по двум предметам, </a:t>
            </a:r>
            <a:r>
              <a:rPr lang="ru-RU" sz="2400" dirty="0">
                <a:latin typeface="Times New Roman"/>
              </a:rPr>
              <a:t>либо получившим повторно неудовлетворительный результат </a:t>
            </a:r>
            <a:r>
              <a:rPr lang="ru-RU" sz="2400" dirty="0" smtClean="0">
                <a:latin typeface="Times New Roman"/>
              </a:rPr>
              <a:t>на </a:t>
            </a:r>
            <a:r>
              <a:rPr lang="ru-RU" sz="2400" dirty="0">
                <a:latin typeface="Times New Roman"/>
              </a:rPr>
              <a:t>ГИА в дополнительные сроки, предоставляется право пройти ГИА по соответствующим учебным предметам не </a:t>
            </a:r>
            <a:r>
              <a:rPr lang="ru-RU" sz="2400" dirty="0" smtClean="0">
                <a:latin typeface="Times New Roman"/>
              </a:rPr>
              <a:t>ранее                </a:t>
            </a:r>
            <a:r>
              <a:rPr lang="ru-RU" sz="2400" b="1" dirty="0">
                <a:solidFill>
                  <a:srgbClr val="7030A0"/>
                </a:solidFill>
                <a:latin typeface="Times New Roman"/>
              </a:rPr>
              <a:t>1 сентября текущего года</a:t>
            </a:r>
            <a:r>
              <a:rPr lang="ru-RU" sz="2400" dirty="0">
                <a:latin typeface="Times New Roman"/>
              </a:rPr>
              <a:t>.</a:t>
            </a:r>
          </a:p>
        </p:txBody>
      </p:sp>
      <p:pic>
        <p:nvPicPr>
          <p:cNvPr id="5" name="Picture 853"/>
          <p:cNvPicPr/>
          <p:nvPr/>
        </p:nvPicPr>
        <p:blipFill>
          <a:blip r:embed="rId2"/>
          <a:stretch>
            <a:fillRect/>
          </a:stretch>
        </p:blipFill>
        <p:spPr>
          <a:xfrm>
            <a:off x="7590935" y="31891"/>
            <a:ext cx="1536170" cy="804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74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 26"/>
          <p:cNvSpPr/>
          <p:nvPr/>
        </p:nvSpPr>
        <p:spPr>
          <a:xfrm>
            <a:off x="4598910" y="4674840"/>
            <a:ext cx="4437078" cy="1850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171784" y="4653136"/>
            <a:ext cx="4184192" cy="18722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4655102" y="3530056"/>
            <a:ext cx="4104456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251520" y="3530056"/>
            <a:ext cx="4104456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594142" y="2911840"/>
            <a:ext cx="3167696" cy="5590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4955065" y="2911839"/>
            <a:ext cx="3167696" cy="5590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4486684" y="1884388"/>
            <a:ext cx="4104456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71784" y="1925477"/>
            <a:ext cx="4104456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4486684" y="932567"/>
            <a:ext cx="4441292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179512" y="912100"/>
            <a:ext cx="4104456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594141" y="-41191"/>
            <a:ext cx="7704856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000" dirty="0">
              <a:solidFill>
                <a:srgbClr val="000000"/>
              </a:solidFill>
              <a:latin typeface="Times New Roman"/>
            </a:endParaRPr>
          </a:p>
          <a:p>
            <a:pPr marR="0" algn="ctr"/>
            <a:r>
              <a:rPr lang="ru-RU" sz="2800" b="1" dirty="0">
                <a:solidFill>
                  <a:srgbClr val="FF0000"/>
                </a:solidFill>
                <a:latin typeface="Times New Roman"/>
              </a:rPr>
              <a:t>Каков порядок подачи </a:t>
            </a:r>
            <a:r>
              <a:rPr lang="ru-RU" sz="2800" b="1" dirty="0" smtClean="0">
                <a:solidFill>
                  <a:srgbClr val="FF0000"/>
                </a:solidFill>
                <a:latin typeface="Times New Roman"/>
              </a:rPr>
              <a:t>апелляции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19268" y="635990"/>
            <a:ext cx="4572000" cy="1138773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endParaRPr lang="ru-RU" sz="1600" dirty="0">
              <a:latin typeface="Times New Roman"/>
            </a:endParaRPr>
          </a:p>
          <a:p>
            <a:pPr marR="9010" algn="ctr"/>
            <a:r>
              <a:rPr lang="ru-RU" b="1" dirty="0">
                <a:latin typeface="Times New Roman"/>
              </a:rPr>
              <a:t>О НЕСОГЛАСИИ С ВЫСТАВЛЕННЫМИ БАЛЛАМИ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660069"/>
            <a:ext cx="4572000" cy="1138773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endParaRPr lang="ru-RU" sz="1600" dirty="0">
              <a:latin typeface="Times New Roman"/>
            </a:endParaRPr>
          </a:p>
          <a:p>
            <a:pPr marR="76110" algn="ctr"/>
            <a:r>
              <a:rPr lang="ru-RU" b="1" dirty="0">
                <a:latin typeface="Times New Roman"/>
              </a:rPr>
              <a:t>В ДЕНЬ ПРОВЕДЕНИЯ ЭКЗАМЕНА, НЕ ПОКИДАЯ ППЭ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495136" y="1879606"/>
            <a:ext cx="4096005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r>
              <a:rPr lang="ru-RU" b="1" dirty="0">
                <a:latin typeface="Times New Roman"/>
              </a:rPr>
              <a:t>В ТЕЧЕНИЕ 2 РАБОЧИХ ДНЕЙ СО ДНЯ ОБЪЯВЛЕНИЯ РЕЗУЛЬТАТОВ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97947" y="2785125"/>
            <a:ext cx="4572000" cy="615553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r>
              <a:rPr lang="ru-RU" b="1" dirty="0">
                <a:latin typeface="Times New Roman"/>
              </a:rPr>
              <a:t>ЧЛЕН ГЭК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25987" y="2841235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sz="1400" dirty="0">
              <a:solidFill>
                <a:srgbClr val="000000"/>
              </a:solidFill>
              <a:latin typeface="Times New Roman"/>
            </a:endParaRPr>
          </a:p>
          <a:p>
            <a:r>
              <a:rPr lang="ru-RU" b="1" dirty="0">
                <a:latin typeface="Times New Roman"/>
              </a:rPr>
              <a:t>ДИРЕКТОР ШКОЛЫ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71784" y="3530056"/>
            <a:ext cx="4572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sz="1400" dirty="0">
              <a:solidFill>
                <a:srgbClr val="000000"/>
              </a:solidFill>
              <a:latin typeface="Times New Roman"/>
            </a:endParaRPr>
          </a:p>
          <a:p>
            <a:r>
              <a:rPr lang="ru-RU" b="1" dirty="0">
                <a:latin typeface="Times New Roman"/>
              </a:rPr>
              <a:t>КОНФЛИКТНАЯ КОМИССИЯ В ТЕЧЕНИЕ 2 РАБОЧИХ ДНЕЙ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686678" y="3556369"/>
            <a:ext cx="4572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sz="1400" dirty="0">
              <a:solidFill>
                <a:srgbClr val="000000"/>
              </a:solidFill>
              <a:latin typeface="Times New Roman"/>
            </a:endParaRPr>
          </a:p>
          <a:p>
            <a:r>
              <a:rPr lang="ru-RU" b="1" dirty="0">
                <a:latin typeface="Times New Roman"/>
              </a:rPr>
              <a:t>КОНФЛИКТНАЯ КОМИССИЯ В ТЕЧЕНИЕ 4 РАБОЧИХ ДНЕЙ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-85316" y="4555601"/>
            <a:ext cx="4572000" cy="196977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ru-RU" sz="1400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>
                <a:latin typeface="Times New Roman"/>
              </a:rPr>
              <a:t>РЕШЕНИЯ: </a:t>
            </a:r>
            <a:endParaRPr lang="ru-RU" dirty="0">
              <a:latin typeface="Times New Roman"/>
            </a:endParaRPr>
          </a:p>
          <a:p>
            <a:pPr algn="ctr"/>
            <a:r>
              <a:rPr lang="ru-RU" b="1" dirty="0" smtClean="0">
                <a:latin typeface="Times New Roman"/>
              </a:rPr>
              <a:t>1. УДОВЛЕТВОРЕНИЕ </a:t>
            </a:r>
            <a:r>
              <a:rPr lang="ru-RU" b="1" dirty="0">
                <a:latin typeface="Times New Roman"/>
              </a:rPr>
              <a:t>И АНУЛИРОВАНИЕ РЕЗУЛЬТАТОВ, ВОЗМОЖНОСТЬ СДАЧИ ЭКЗАМЕНА В ДРУГОЙ ДЕНЬ </a:t>
            </a:r>
            <a:endParaRPr lang="ru-RU" dirty="0">
              <a:latin typeface="Times New Roman"/>
            </a:endParaRPr>
          </a:p>
          <a:p>
            <a:pPr algn="ctr"/>
            <a:r>
              <a:rPr lang="ru-RU" b="1" dirty="0" smtClean="0">
                <a:latin typeface="Times New Roman"/>
              </a:rPr>
              <a:t>2. ОТКЛОНЕНИЕ </a:t>
            </a:r>
            <a:r>
              <a:rPr lang="ru-RU" b="1" dirty="0">
                <a:latin typeface="Times New Roman"/>
              </a:rPr>
              <a:t>АППЕЛЯЦИИ</a:t>
            </a:r>
            <a:endParaRPr lang="ru-RU" dirty="0">
              <a:latin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486684" y="4566825"/>
            <a:ext cx="4572000" cy="169277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ru-RU" sz="1400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>
                <a:latin typeface="Times New Roman"/>
              </a:rPr>
              <a:t>РЕШЕНИЯ: </a:t>
            </a:r>
            <a:endParaRPr lang="ru-RU" dirty="0">
              <a:latin typeface="Times New Roman"/>
            </a:endParaRPr>
          </a:p>
          <a:p>
            <a:pPr algn="ctr"/>
            <a:r>
              <a:rPr lang="ru-RU" b="1" dirty="0" smtClean="0">
                <a:latin typeface="Times New Roman"/>
              </a:rPr>
              <a:t>1. ОТКЛОНЕНИЕ </a:t>
            </a:r>
            <a:r>
              <a:rPr lang="ru-RU" b="1" dirty="0">
                <a:latin typeface="Times New Roman"/>
              </a:rPr>
              <a:t>АППЕЛЯЦИИ И СОХРАНЕНИЕ БАЛЛОВ </a:t>
            </a:r>
            <a:endParaRPr lang="ru-RU" dirty="0">
              <a:latin typeface="Times New Roman"/>
            </a:endParaRPr>
          </a:p>
          <a:p>
            <a:pPr algn="ctr"/>
            <a:r>
              <a:rPr lang="ru-RU" b="1" dirty="0" smtClean="0">
                <a:latin typeface="Times New Roman"/>
              </a:rPr>
              <a:t>2. УДОВЛЕТВОРЕНИЕ </a:t>
            </a:r>
            <a:r>
              <a:rPr lang="ru-RU" b="1" dirty="0">
                <a:latin typeface="Times New Roman"/>
              </a:rPr>
              <a:t>АПЕЛЛЯЦИИ И ВЫСТАВЛЕНИЕ ДРУГИХ БАЛЛОВ </a:t>
            </a:r>
            <a:endParaRPr lang="ru-RU" dirty="0">
              <a:latin typeface="Times New Roman"/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1647642" y="653992"/>
            <a:ext cx="1276720" cy="3607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5760792" y="653992"/>
            <a:ext cx="1276720" cy="3607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179310" y="635989"/>
            <a:ext cx="4572000" cy="1138773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endParaRPr lang="ru-RU" sz="1600" dirty="0">
              <a:latin typeface="Times New Roman"/>
            </a:endParaRPr>
          </a:p>
          <a:p>
            <a:pPr marR="73910" algn="ctr"/>
            <a:r>
              <a:rPr lang="ru-RU" b="1" dirty="0">
                <a:latin typeface="Times New Roman"/>
              </a:rPr>
              <a:t>О НАРУШЕНИИ ПОРЯДКА ПРОВЕДЕНИЯ ГИА </a:t>
            </a:r>
            <a:endParaRPr lang="ru-RU" dirty="0"/>
          </a:p>
        </p:txBody>
      </p:sp>
      <p:pic>
        <p:nvPicPr>
          <p:cNvPr id="30" name="Picture 853"/>
          <p:cNvPicPr/>
          <p:nvPr/>
        </p:nvPicPr>
        <p:blipFill>
          <a:blip r:embed="rId2"/>
          <a:stretch>
            <a:fillRect/>
          </a:stretch>
        </p:blipFill>
        <p:spPr>
          <a:xfrm>
            <a:off x="7590935" y="31891"/>
            <a:ext cx="1536170" cy="804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48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>
            <a:spLocks noChangeArrowheads="1"/>
          </p:cNvSpPr>
          <p:nvPr/>
        </p:nvSpPr>
        <p:spPr bwMode="auto">
          <a:xfrm>
            <a:off x="873595" y="836548"/>
            <a:ext cx="77768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>
                <a:solidFill>
                  <a:srgbClr val="692725"/>
                </a:solidFill>
                <a:latin typeface="Cambria" panose="02040503050406030204" pitchFamily="18" charset="0"/>
                <a:ea typeface="Calibri" pitchFamily="34" charset="0"/>
                <a:cs typeface="Calibri" pitchFamily="34" charset="0"/>
              </a:rPr>
              <a:t>Шкалы перевода баллов в отметки по </a:t>
            </a:r>
            <a:r>
              <a:rPr lang="ru-RU" altLang="ru-RU" sz="2400" b="1" dirty="0" smtClean="0">
                <a:solidFill>
                  <a:srgbClr val="692725"/>
                </a:solidFill>
                <a:latin typeface="Cambria" panose="02040503050406030204" pitchFamily="18" charset="0"/>
                <a:ea typeface="Calibri" pitchFamily="34" charset="0"/>
                <a:cs typeface="Calibri" pitchFamily="34" charset="0"/>
              </a:rPr>
              <a:t> 5-балльной </a:t>
            </a:r>
            <a:r>
              <a:rPr lang="ru-RU" altLang="ru-RU" sz="2400" b="1" dirty="0">
                <a:solidFill>
                  <a:srgbClr val="692725"/>
                </a:solidFill>
                <a:latin typeface="Cambria" panose="02040503050406030204" pitchFamily="18" charset="0"/>
                <a:ea typeface="Calibri" pitchFamily="34" charset="0"/>
                <a:cs typeface="Calibri" pitchFamily="34" charset="0"/>
              </a:rPr>
              <a:t>шкале в </a:t>
            </a:r>
            <a:r>
              <a:rPr lang="ru-RU" altLang="ru-RU" sz="2400" b="1" dirty="0" smtClean="0">
                <a:solidFill>
                  <a:srgbClr val="692725"/>
                </a:solidFill>
                <a:latin typeface="Cambria" panose="02040503050406030204" pitchFamily="18" charset="0"/>
                <a:ea typeface="Calibri" pitchFamily="34" charset="0"/>
                <a:cs typeface="Calibri" pitchFamily="34" charset="0"/>
              </a:rPr>
              <a:t>2021 </a:t>
            </a:r>
            <a:r>
              <a:rPr lang="ru-RU" altLang="ru-RU" sz="2400" b="1" dirty="0">
                <a:solidFill>
                  <a:srgbClr val="692725"/>
                </a:solidFill>
                <a:latin typeface="Cambria" panose="02040503050406030204" pitchFamily="18" charset="0"/>
                <a:ea typeface="Calibri" pitchFamily="34" charset="0"/>
                <a:cs typeface="Calibri" pitchFamily="34" charset="0"/>
              </a:rPr>
              <a:t>году </a:t>
            </a:r>
            <a:r>
              <a:rPr lang="ru-RU" altLang="ru-RU" sz="2400" b="1" i="1" dirty="0">
                <a:solidFill>
                  <a:srgbClr val="FF0000"/>
                </a:solidFill>
                <a:latin typeface="Cambria" panose="02040503050406030204" pitchFamily="18" charset="0"/>
                <a:ea typeface="Calibri" pitchFamily="34" charset="0"/>
                <a:cs typeface="Calibri" pitchFamily="34" charset="0"/>
              </a:rPr>
              <a:t>(рекомендации ФИПИ)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8274239"/>
              </p:ext>
            </p:extLst>
          </p:nvPr>
        </p:nvGraphicFramePr>
        <p:xfrm>
          <a:off x="270120" y="2060848"/>
          <a:ext cx="8856985" cy="3017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602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032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предмет</a:t>
                      </a:r>
                      <a:endParaRPr lang="ru-RU" sz="20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«2»</a:t>
                      </a:r>
                      <a:endParaRPr lang="ru-RU" sz="20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«3»</a:t>
                      </a:r>
                      <a:endParaRPr lang="ru-RU" sz="20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«4»</a:t>
                      </a:r>
                      <a:endParaRPr lang="ru-RU" sz="20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«5»</a:t>
                      </a:r>
                      <a:endParaRPr lang="ru-RU" sz="2000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5893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0-14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15-22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23-28, из них не менее 4 баллов за грамотность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29-33, из них не менее 6 баллов за грамотность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321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0-7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8-14          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менее       2 баллов по геометрии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15-21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 менее                              2 баллов по геометрии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22-31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 менее                             2 баллов по геометрии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4" name="Picture 853"/>
          <p:cNvPicPr/>
          <p:nvPr/>
        </p:nvPicPr>
        <p:blipFill>
          <a:blip r:embed="rId3"/>
          <a:stretch>
            <a:fillRect/>
          </a:stretch>
        </p:blipFill>
        <p:spPr>
          <a:xfrm>
            <a:off x="7590935" y="31891"/>
            <a:ext cx="1536170" cy="804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31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7524" y="766472"/>
            <a:ext cx="80714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800" dirty="0">
              <a:solidFill>
                <a:srgbClr val="000000"/>
              </a:solidFill>
              <a:latin typeface="Times New Roman"/>
            </a:endParaRPr>
          </a:p>
          <a:p>
            <a:pPr marR="8050" algn="ctr"/>
            <a:r>
              <a:rPr lang="ru-RU" sz="2800" b="1" dirty="0" smtClean="0">
                <a:solidFill>
                  <a:srgbClr val="FF0000"/>
                </a:solidFill>
                <a:latin typeface="Times New Roman"/>
              </a:rPr>
              <a:t>Порядок </a:t>
            </a:r>
            <a:r>
              <a:rPr lang="ru-RU" sz="2800" b="1" dirty="0">
                <a:solidFill>
                  <a:srgbClr val="FF0000"/>
                </a:solidFill>
                <a:latin typeface="Times New Roman"/>
              </a:rPr>
              <a:t>выставления оценок в </a:t>
            </a:r>
            <a:r>
              <a:rPr lang="ru-RU" sz="2800" b="1" dirty="0" smtClean="0">
                <a:solidFill>
                  <a:srgbClr val="FF0000"/>
                </a:solidFill>
                <a:latin typeface="Times New Roman"/>
              </a:rPr>
              <a:t>аттестат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412803"/>
            <a:ext cx="7992888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800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sz="3400" b="1" dirty="0">
                <a:latin typeface="Times New Roman"/>
              </a:rPr>
              <a:t>Итоговые отметки за 9 класс определяются как среднее арифметическое </a:t>
            </a:r>
            <a:r>
              <a:rPr lang="ru-RU" sz="3400" b="1" i="1" dirty="0">
                <a:solidFill>
                  <a:srgbClr val="0070C0"/>
                </a:solidFill>
                <a:latin typeface="Times New Roman"/>
              </a:rPr>
              <a:t>годовой и экзаменационной</a:t>
            </a:r>
            <a:r>
              <a:rPr lang="ru-RU" sz="3400" b="1" i="1" dirty="0">
                <a:latin typeface="Times New Roman"/>
              </a:rPr>
              <a:t> </a:t>
            </a:r>
            <a:r>
              <a:rPr lang="ru-RU" sz="3400" b="1" dirty="0">
                <a:latin typeface="Times New Roman"/>
              </a:rPr>
              <a:t>отметок выпускника и выставляются в аттестат целыми числами в соответствии с правилами математического округления</a:t>
            </a:r>
            <a:endParaRPr lang="ru-RU" sz="3400" dirty="0"/>
          </a:p>
        </p:txBody>
      </p:sp>
      <p:pic>
        <p:nvPicPr>
          <p:cNvPr id="4" name="Picture 853"/>
          <p:cNvPicPr/>
          <p:nvPr/>
        </p:nvPicPr>
        <p:blipFill>
          <a:blip r:embed="rId2"/>
          <a:stretch>
            <a:fillRect/>
          </a:stretch>
        </p:blipFill>
        <p:spPr>
          <a:xfrm>
            <a:off x="7590935" y="31891"/>
            <a:ext cx="1536170" cy="804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53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196752"/>
            <a:ext cx="84249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2020/2021 учебном году в период с 18 по 21 мая для 9-классников, осваивающих программы основного общего образования, будут проведены контрольные работы по биологии, литературе, информатике и информационно-коммуникационным технологиям (ИКТ), физике, истории, обществознанию, химии, географии и по иностранным языкам. </a:t>
            </a:r>
            <a:r>
              <a:rPr lang="ru-RU" sz="2800" b="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Заявления </a:t>
            </a:r>
            <a:r>
              <a:rPr lang="ru-RU" sz="28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участии в контрольных работах нужно подать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30 апреля</a:t>
            </a:r>
            <a:r>
              <a:rPr lang="ru-RU" sz="28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35565" y="643930"/>
            <a:ext cx="91893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контрольных работ вместо ОГЭ по выбору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Picture 853"/>
          <p:cNvPicPr/>
          <p:nvPr/>
        </p:nvPicPr>
        <p:blipFill>
          <a:blip r:embed="rId2"/>
          <a:stretch>
            <a:fillRect/>
          </a:stretch>
        </p:blipFill>
        <p:spPr>
          <a:xfrm>
            <a:off x="7590935" y="31891"/>
            <a:ext cx="1536170" cy="804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64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53"/>
          <p:cNvPicPr/>
          <p:nvPr/>
        </p:nvPicPr>
        <p:blipFill>
          <a:blip r:embed="rId2"/>
          <a:stretch>
            <a:fillRect/>
          </a:stretch>
        </p:blipFill>
        <p:spPr>
          <a:xfrm>
            <a:off x="7590935" y="31891"/>
            <a:ext cx="1536170" cy="804657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48039" y="172609"/>
            <a:ext cx="71287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Даты проведения 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контрольных работ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843677"/>
            <a:ext cx="871296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мая (вторник)</a:t>
            </a:r>
            <a:r>
              <a:rPr lang="ru-RU" sz="24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биология, литература, информатика и информационно-коммуникационные технологии (ИКТ);</a:t>
            </a:r>
          </a:p>
          <a:p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 мая (среда) </a:t>
            </a:r>
            <a:r>
              <a:rPr lang="ru-RU" sz="24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физика, история;</a:t>
            </a:r>
          </a:p>
          <a:p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мая (четверг) </a:t>
            </a:r>
            <a:r>
              <a:rPr lang="ru-RU" sz="24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обществознание, химия;</a:t>
            </a:r>
          </a:p>
          <a:p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 мая (пятница) </a:t>
            </a:r>
            <a:r>
              <a:rPr lang="ru-RU" sz="24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география, иностранные языки (английский, французский, немецкий и испанский).</a:t>
            </a:r>
            <a:endParaRPr lang="ru-RU" sz="2400" b="1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5268" y="3356992"/>
            <a:ext cx="82089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Резервные сроки проведения контрольных работ по соответствующим учебным предметам не предусмотрены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0778" y="4421255"/>
            <a:ext cx="871296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Время начала контрольных работ: </a:t>
            </a:r>
            <a:r>
              <a:rPr lang="ru-RU" sz="2400" b="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10ч по местному времени</a:t>
            </a:r>
          </a:p>
          <a:p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 проведения: </a:t>
            </a:r>
            <a:r>
              <a:rPr lang="ru-RU" sz="2400" b="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 ЛСТУ № 2 г. Пензы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0778" y="5661248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</a:t>
            </a:r>
            <a:r>
              <a:rPr lang="ru-RU" sz="24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контрольных </a:t>
            </a:r>
            <a:r>
              <a:rPr lang="ru-RU" sz="2400" b="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 осуществляется учителями МБОУ ЛСТУ № 2 г. Пензы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57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7328" y="31891"/>
            <a:ext cx="72008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000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/>
              </a:rPr>
              <a:t>Продолжительность </a:t>
            </a:r>
            <a:r>
              <a:rPr lang="ru-RU" sz="2800" b="1" dirty="0" smtClean="0">
                <a:solidFill>
                  <a:srgbClr val="FF0000"/>
                </a:solidFill>
                <a:latin typeface="Times New Roman"/>
              </a:rPr>
              <a:t>контрольных работ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1196" y="692107"/>
            <a:ext cx="82809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222268"/>
                </a:solidFill>
                <a:latin typeface="Times New Roman" pitchFamily="18" charset="0"/>
                <a:cs typeface="Times New Roman" pitchFamily="18" charset="0"/>
              </a:rPr>
              <a:t>Предмет                        </a:t>
            </a: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Продолжительность </a:t>
            </a:r>
            <a:endParaRPr lang="ru-RU" sz="24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Литература                    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 часа 55 минут (235 минут)</a:t>
            </a:r>
          </a:p>
          <a:p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Обществознание           3 часа (180 минут)</a:t>
            </a:r>
          </a:p>
          <a:p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Физика                           3 часа (180 минут)</a:t>
            </a:r>
          </a:p>
          <a:p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Биология                        3 часа (180 минут)</a:t>
            </a:r>
          </a:p>
          <a:p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История                         3 часа (180 минут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0"/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Химия                            3 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часа (180 минут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Информатика и ИКТ    2 часа 30 минут (150 минут)</a:t>
            </a:r>
          </a:p>
          <a:p>
            <a:pPr lvl="0"/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География                      2 часа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30 минут (150 минут)</a:t>
            </a:r>
          </a:p>
          <a:p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Иностранный 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язык       2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часа</a:t>
            </a:r>
          </a:p>
        </p:txBody>
      </p:sp>
      <p:pic>
        <p:nvPicPr>
          <p:cNvPr id="4" name="Picture 853"/>
          <p:cNvPicPr/>
          <p:nvPr/>
        </p:nvPicPr>
        <p:blipFill>
          <a:blip r:embed="rId2"/>
          <a:stretch>
            <a:fillRect/>
          </a:stretch>
        </p:blipFill>
        <p:spPr>
          <a:xfrm>
            <a:off x="7590935" y="31891"/>
            <a:ext cx="1536170" cy="804657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85192" y="4581128"/>
            <a:ext cx="86352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заданий для проведения контрольных работ будет соответствовать документам, определяющим структуру и содержание контрольных измерительных материалов основного государственного экзамена 2021 года по соответствующим учебным предметам. 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19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5429" y="25"/>
            <a:ext cx="8784976" cy="64171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100" dirty="0">
              <a:solidFill>
                <a:srgbClr val="000000"/>
              </a:solidFill>
            </a:endParaRPr>
          </a:p>
          <a:p>
            <a:pPr marR="15630" algn="ctr"/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Нормативные </a:t>
            </a:r>
            <a:r>
              <a:rPr lang="ru-RU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документы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Ст. 58; 59 Федерального закона «Об образовании в Российской Федерации» от 29.12.2012 № 273-ФЗ. </a:t>
            </a:r>
          </a:p>
          <a:p>
            <a:pPr lvl="0"/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Приказ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МИНПРОСВЕЩЕНИЯ РОССИИ и РОСОБРНАДЗОРА от 07.11.2018 №189/1513 «Об утверждении порядка проведения государственной итоговой аттестации по образовательным программам основного общего образования»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26.02. 2021 № 256 «Об особенностях проведения ГИА по образовательным программам основного и среднего общего образования в 2021 году»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Федеральной службы по надзору в сфере образования и науки от 25.03.21 № 04-17 </a:t>
            </a:r>
            <a:r>
              <a:rPr lang="ru-RU" sz="2400" dirty="0">
                <a:latin typeface="Times New Roman" pitchFamily="18" charset="0"/>
                <a:ea typeface="Times New Roman"/>
                <a:cs typeface="Times New Roman" pitchFamily="18" charset="0"/>
              </a:rPr>
              <a:t>«О проведении контрольных работ в 9-х классах в 2021 году»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Письмо Министерства образования Пензенской области от 02.04.21 № 631/01-06 «О проведении контрольных работ в 9-х классах в 2021 году»</a:t>
            </a:r>
            <a:endParaRPr lang="ru-RU" sz="2400" dirty="0"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pic>
        <p:nvPicPr>
          <p:cNvPr id="3" name="Picture 113"/>
          <p:cNvPicPr/>
          <p:nvPr/>
        </p:nvPicPr>
        <p:blipFill>
          <a:blip r:embed="rId2"/>
          <a:stretch>
            <a:fillRect/>
          </a:stretch>
        </p:blipFill>
        <p:spPr>
          <a:xfrm>
            <a:off x="7607872" y="135056"/>
            <a:ext cx="1536128" cy="804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58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4382" y="980728"/>
            <a:ext cx="8803577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контрольных работ не являются условием допуска к ГИА-9. Однако их итоги по определенным учебным предметам </a:t>
            </a:r>
            <a:r>
              <a:rPr lang="ru-RU" sz="3000" b="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будут </a:t>
            </a:r>
            <a:r>
              <a:rPr lang="ru-RU" sz="30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использованы при приеме на профильное обучение</a:t>
            </a:r>
            <a:r>
              <a:rPr lang="ru-RU" sz="28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853"/>
          <p:cNvPicPr/>
          <p:nvPr/>
        </p:nvPicPr>
        <p:blipFill>
          <a:blip r:embed="rId2"/>
          <a:stretch>
            <a:fillRect/>
          </a:stretch>
        </p:blipFill>
        <p:spPr>
          <a:xfrm>
            <a:off x="7590935" y="31891"/>
            <a:ext cx="1536170" cy="80465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75690" y="3645024"/>
            <a:ext cx="86409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этом случае участники контрольных работ выбирают учебный предмет для прохождения контрольной работы исходя из предпочитаемой дальнейшей образовательной траектории.</a:t>
            </a:r>
            <a:endParaRPr lang="ru-RU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03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6460752"/>
              </p:ext>
            </p:extLst>
          </p:nvPr>
        </p:nvGraphicFramePr>
        <p:xfrm>
          <a:off x="467544" y="1484784"/>
          <a:ext cx="8352930" cy="3891698"/>
        </p:xfrm>
        <a:graphic>
          <a:graphicData uri="http://schemas.openxmlformats.org/drawingml/2006/table">
            <a:tbl>
              <a:tblPr firstRow="1" firstCol="1" bandRow="1"/>
              <a:tblGrid>
                <a:gridCol w="4752528">
                  <a:extLst>
                    <a:ext uri="{9D8B030D-6E8A-4147-A177-3AD203B41FA5}">
                      <a16:colId xmlns:a16="http://schemas.microsoft.com/office/drawing/2014/main" val="297550762"/>
                    </a:ext>
                  </a:extLst>
                </a:gridCol>
                <a:gridCol w="3600402">
                  <a:extLst>
                    <a:ext uri="{9D8B030D-6E8A-4147-A177-3AD203B41FA5}">
                      <a16:colId xmlns:a16="http://schemas.microsoft.com/office/drawing/2014/main" val="1260107383"/>
                    </a:ext>
                  </a:extLst>
                </a:gridCol>
              </a:tblGrid>
              <a:tr h="7849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Профиль в 10 классе МБОУ ЛСТУ № 2 г. Пензы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Предмет для контрольной работы по профилю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291754"/>
                  </a:ext>
                </a:extLst>
              </a:tr>
              <a:tr h="3924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Социально-экономический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Обществознание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551297"/>
                  </a:ext>
                </a:extLst>
              </a:tr>
              <a:tr h="7849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Естественно-научный (физико-математическое направление)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Физика или информатика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7138072"/>
                  </a:ext>
                </a:extLst>
              </a:tr>
              <a:tr h="7849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Технологический (информационно-математическое направление)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Информатика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135972"/>
                  </a:ext>
                </a:extLst>
              </a:tr>
              <a:tr h="3924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Химико-биологический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Химия или биология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8966885"/>
                  </a:ext>
                </a:extLst>
              </a:tr>
            </a:tbl>
          </a:graphicData>
        </a:graphic>
      </p:graphicFrame>
      <p:pic>
        <p:nvPicPr>
          <p:cNvPr id="3" name="Picture 853"/>
          <p:cNvPicPr/>
          <p:nvPr/>
        </p:nvPicPr>
        <p:blipFill>
          <a:blip r:embed="rId2"/>
          <a:stretch>
            <a:fillRect/>
          </a:stretch>
        </p:blipFill>
        <p:spPr>
          <a:xfrm>
            <a:off x="7590935" y="31891"/>
            <a:ext cx="1536170" cy="804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85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412776"/>
            <a:ext cx="81369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Отметка, полученная за контрольную работу, выставляется в классный журнал.</a:t>
            </a:r>
            <a:endParaRPr lang="ru-RU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3105835"/>
            <a:ext cx="799288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0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выполнения контрольных работ должны быть внесены в РИС не позднее 10 календарных дней со дня проведения контрольной работы по соответствующему учебному предмету.</a:t>
            </a:r>
            <a:endParaRPr lang="ru-RU" sz="3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853"/>
          <p:cNvPicPr/>
          <p:nvPr/>
        </p:nvPicPr>
        <p:blipFill>
          <a:blip r:embed="rId2"/>
          <a:stretch>
            <a:fillRect/>
          </a:stretch>
        </p:blipFill>
        <p:spPr>
          <a:xfrm>
            <a:off x="7590935" y="31891"/>
            <a:ext cx="1536170" cy="804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60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>
            <a:spLocks noChangeArrowheads="1"/>
          </p:cNvSpPr>
          <p:nvPr/>
        </p:nvSpPr>
        <p:spPr bwMode="auto">
          <a:xfrm>
            <a:off x="611561" y="548680"/>
            <a:ext cx="774746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>
                <a:solidFill>
                  <a:srgbClr val="692725"/>
                </a:solidFill>
                <a:latin typeface="Cambria" panose="02040503050406030204" pitchFamily="18" charset="0"/>
                <a:ea typeface="Calibri" pitchFamily="34" charset="0"/>
                <a:cs typeface="Calibri" pitchFamily="34" charset="0"/>
              </a:rPr>
              <a:t>Шкалы перевода баллов в отметки по </a:t>
            </a:r>
            <a:r>
              <a:rPr lang="ru-RU" altLang="ru-RU" sz="2400" b="1" dirty="0" smtClean="0">
                <a:solidFill>
                  <a:srgbClr val="692725"/>
                </a:solidFill>
                <a:latin typeface="Cambria" panose="02040503050406030204" pitchFamily="18" charset="0"/>
                <a:ea typeface="Calibri" pitchFamily="34" charset="0"/>
                <a:cs typeface="Calibri" pitchFamily="34" charset="0"/>
              </a:rPr>
              <a:t> 5-балльной </a:t>
            </a:r>
            <a:r>
              <a:rPr lang="ru-RU" altLang="ru-RU" sz="2400" b="1" dirty="0">
                <a:solidFill>
                  <a:srgbClr val="692725"/>
                </a:solidFill>
                <a:latin typeface="Cambria" panose="02040503050406030204" pitchFamily="18" charset="0"/>
                <a:ea typeface="Calibri" pitchFamily="34" charset="0"/>
                <a:cs typeface="Calibri" pitchFamily="34" charset="0"/>
              </a:rPr>
              <a:t>шкале в </a:t>
            </a:r>
            <a:r>
              <a:rPr lang="ru-RU" altLang="ru-RU" sz="2400" b="1" dirty="0" smtClean="0">
                <a:solidFill>
                  <a:srgbClr val="692725"/>
                </a:solidFill>
                <a:latin typeface="Cambria" panose="02040503050406030204" pitchFamily="18" charset="0"/>
                <a:ea typeface="Calibri" pitchFamily="34" charset="0"/>
                <a:cs typeface="Calibri" pitchFamily="34" charset="0"/>
              </a:rPr>
              <a:t>2021 </a:t>
            </a:r>
            <a:r>
              <a:rPr lang="ru-RU" altLang="ru-RU" sz="2400" b="1" dirty="0">
                <a:solidFill>
                  <a:srgbClr val="692725"/>
                </a:solidFill>
                <a:latin typeface="Cambria" panose="02040503050406030204" pitchFamily="18" charset="0"/>
                <a:ea typeface="Calibri" pitchFamily="34" charset="0"/>
                <a:cs typeface="Calibri" pitchFamily="34" charset="0"/>
              </a:rPr>
              <a:t>году </a:t>
            </a:r>
            <a:r>
              <a:rPr lang="ru-RU" altLang="ru-RU" sz="2400" b="1" i="1" dirty="0">
                <a:solidFill>
                  <a:srgbClr val="FF0000"/>
                </a:solidFill>
                <a:latin typeface="Cambria" panose="02040503050406030204" pitchFamily="18" charset="0"/>
                <a:ea typeface="Calibri" pitchFamily="34" charset="0"/>
                <a:cs typeface="Calibri" pitchFamily="34" charset="0"/>
              </a:rPr>
              <a:t>(рекомендации ФИПИ)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8256577"/>
              </p:ext>
            </p:extLst>
          </p:nvPr>
        </p:nvGraphicFramePr>
        <p:xfrm>
          <a:off x="12184" y="1556792"/>
          <a:ext cx="9144000" cy="49377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55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9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45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15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0321"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lang="ru-RU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«2»</a:t>
                      </a:r>
                      <a:endParaRPr lang="ru-RU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«3»</a:t>
                      </a:r>
                      <a:endParaRPr lang="ru-RU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«4»</a:t>
                      </a:r>
                      <a:endParaRPr lang="ru-RU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«5»</a:t>
                      </a:r>
                      <a:endParaRPr lang="ru-RU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321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</a:t>
                      </a:r>
                      <a:endParaRPr lang="ru-RU"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0-10</a:t>
                      </a:r>
                      <a:endParaRPr lang="ru-RU"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11-22</a:t>
                      </a:r>
                      <a:endParaRPr lang="ru-RU"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23-34</a:t>
                      </a:r>
                      <a:endParaRPr lang="ru-RU"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35-45</a:t>
                      </a:r>
                      <a:endParaRPr lang="ru-RU"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321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</a:t>
                      </a:r>
                      <a:endParaRPr lang="ru-RU"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0-9</a:t>
                      </a:r>
                      <a:endParaRPr lang="ru-RU"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10-20</a:t>
                      </a:r>
                      <a:endParaRPr lang="ru-RU"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21-30</a:t>
                      </a:r>
                      <a:endParaRPr lang="ru-RU"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31-40</a:t>
                      </a:r>
                      <a:endParaRPr lang="ru-RU"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321">
                <a:tc>
                  <a:txBody>
                    <a:bodyPr/>
                    <a:lstStyle/>
                    <a:p>
                      <a:pPr algn="ctr"/>
                      <a:r>
                        <a:rPr lang="ru-RU" sz="2200" b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</a:t>
                      </a:r>
                      <a:endParaRPr lang="ru-RU"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0-12</a:t>
                      </a:r>
                      <a:endParaRPr lang="ru-RU"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13-24</a:t>
                      </a:r>
                      <a:endParaRPr lang="ru-RU"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25-35</a:t>
                      </a:r>
                      <a:endParaRPr lang="ru-RU"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36-45</a:t>
                      </a:r>
                      <a:endParaRPr lang="ru-RU"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321">
                <a:tc>
                  <a:txBody>
                    <a:bodyPr/>
                    <a:lstStyle/>
                    <a:p>
                      <a:pPr algn="ctr"/>
                      <a:r>
                        <a:rPr lang="ru-RU" sz="2200" b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</a:t>
                      </a:r>
                      <a:endParaRPr lang="ru-RU"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0-11</a:t>
                      </a:r>
                      <a:endParaRPr lang="ru-RU"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12-18</a:t>
                      </a:r>
                      <a:endParaRPr lang="ru-RU"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19-25</a:t>
                      </a:r>
                      <a:endParaRPr lang="ru-RU"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26-31</a:t>
                      </a:r>
                      <a:endParaRPr lang="ru-RU"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321">
                <a:tc>
                  <a:txBody>
                    <a:bodyPr/>
                    <a:lstStyle/>
                    <a:p>
                      <a:pPr algn="ctr"/>
                      <a:r>
                        <a:rPr lang="ru-RU" sz="2200" b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Обществознание</a:t>
                      </a:r>
                      <a:endParaRPr lang="ru-RU"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0-13</a:t>
                      </a:r>
                      <a:endParaRPr lang="ru-RU"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14-23</a:t>
                      </a:r>
                      <a:endParaRPr lang="ru-RU"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24-31</a:t>
                      </a:r>
                      <a:endParaRPr lang="ru-RU"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32-37</a:t>
                      </a:r>
                      <a:endParaRPr lang="ru-RU"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0321">
                <a:tc>
                  <a:txBody>
                    <a:bodyPr/>
                    <a:lstStyle/>
                    <a:p>
                      <a:pPr algn="ctr"/>
                      <a:r>
                        <a:rPr lang="ru-RU" sz="2200" b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</a:t>
                      </a:r>
                      <a:endParaRPr lang="ru-RU"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0-10</a:t>
                      </a:r>
                      <a:endParaRPr lang="ru-RU"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11-20</a:t>
                      </a:r>
                      <a:endParaRPr lang="ru-RU"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21-29</a:t>
                      </a:r>
                      <a:endParaRPr lang="ru-RU"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30-37</a:t>
                      </a:r>
                      <a:endParaRPr lang="ru-RU"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0321">
                <a:tc>
                  <a:txBody>
                    <a:bodyPr/>
                    <a:lstStyle/>
                    <a:p>
                      <a:pPr algn="ctr"/>
                      <a:r>
                        <a:rPr lang="ru-RU" sz="2200" b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Литература</a:t>
                      </a:r>
                      <a:endParaRPr lang="ru-RU"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0-15</a:t>
                      </a:r>
                      <a:endParaRPr lang="ru-RU"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16-26</a:t>
                      </a:r>
                      <a:endParaRPr lang="ru-RU"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27-36</a:t>
                      </a:r>
                      <a:endParaRPr lang="ru-RU"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37-45</a:t>
                      </a:r>
                      <a:endParaRPr lang="ru-RU"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0321">
                <a:tc>
                  <a:txBody>
                    <a:bodyPr/>
                    <a:lstStyle/>
                    <a:p>
                      <a:pPr algn="ctr"/>
                      <a:r>
                        <a:rPr lang="ru-RU" sz="2200" b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 и ИКТ</a:t>
                      </a:r>
                      <a:endParaRPr lang="ru-RU"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0-4</a:t>
                      </a:r>
                      <a:endParaRPr lang="ru-RU"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5-10</a:t>
                      </a:r>
                      <a:endParaRPr lang="ru-RU"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11-15</a:t>
                      </a:r>
                      <a:endParaRPr lang="ru-RU"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16-19</a:t>
                      </a:r>
                      <a:endParaRPr lang="ru-RU"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0321">
                <a:tc>
                  <a:txBody>
                    <a:bodyPr/>
                    <a:lstStyle/>
                    <a:p>
                      <a:pPr algn="ctr"/>
                      <a:r>
                        <a:rPr lang="ru-RU" sz="2200" b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Иностранный язык</a:t>
                      </a:r>
                      <a:endParaRPr lang="ru-RU"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0-28</a:t>
                      </a:r>
                      <a:endParaRPr lang="ru-RU"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29-45</a:t>
                      </a:r>
                      <a:endParaRPr lang="ru-RU"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46-57</a:t>
                      </a:r>
                      <a:endParaRPr lang="ru-RU"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58-68</a:t>
                      </a:r>
                      <a:endParaRPr lang="ru-RU" sz="2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4" name="Picture 853"/>
          <p:cNvPicPr/>
          <p:nvPr/>
        </p:nvPicPr>
        <p:blipFill>
          <a:blip r:embed="rId3"/>
          <a:stretch>
            <a:fillRect/>
          </a:stretch>
        </p:blipFill>
        <p:spPr>
          <a:xfrm>
            <a:off x="7590935" y="31891"/>
            <a:ext cx="1536170" cy="804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68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3792" y="692696"/>
            <a:ext cx="8208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altLang="ru-RU" sz="2400" b="1" dirty="0" smtClean="0">
                <a:solidFill>
                  <a:srgbClr val="692725"/>
                </a:solidFill>
                <a:latin typeface="Cambria" panose="02040503050406030204" pitchFamily="18" charset="0"/>
                <a:ea typeface="Calibri" pitchFamily="34" charset="0"/>
                <a:cs typeface="Calibri" pitchFamily="34" charset="0"/>
              </a:rPr>
              <a:t>Минимальные проходные баллы для поступления в профильные 10-е классы </a:t>
            </a:r>
            <a:r>
              <a:rPr lang="ru-RU" altLang="ru-RU" sz="2400" b="1" dirty="0">
                <a:solidFill>
                  <a:srgbClr val="692725"/>
                </a:solidFill>
                <a:latin typeface="Cambria" panose="02040503050406030204" pitchFamily="18" charset="0"/>
                <a:ea typeface="Calibri" pitchFamily="34" charset="0"/>
                <a:cs typeface="Calibri" pitchFamily="34" charset="0"/>
              </a:rPr>
              <a:t>в 2021 </a:t>
            </a:r>
            <a:r>
              <a:rPr lang="ru-RU" altLang="ru-RU" sz="2400" b="1" dirty="0" smtClean="0">
                <a:solidFill>
                  <a:srgbClr val="692725"/>
                </a:solidFill>
                <a:latin typeface="Cambria" panose="02040503050406030204" pitchFamily="18" charset="0"/>
                <a:ea typeface="Calibri" pitchFamily="34" charset="0"/>
                <a:cs typeface="Calibri" pitchFamily="34" charset="0"/>
              </a:rPr>
              <a:t>году                             </a:t>
            </a:r>
            <a:r>
              <a:rPr lang="ru-RU" altLang="ru-RU" sz="2400" b="1" i="1" dirty="0">
                <a:solidFill>
                  <a:srgbClr val="FF0000"/>
                </a:solidFill>
                <a:latin typeface="Cambria" panose="02040503050406030204" pitchFamily="18" charset="0"/>
                <a:ea typeface="Calibri" pitchFamily="34" charset="0"/>
                <a:cs typeface="Calibri" pitchFamily="34" charset="0"/>
              </a:rPr>
              <a:t>(рекомендации ФИПИ)</a:t>
            </a:r>
          </a:p>
        </p:txBody>
      </p:sp>
      <p:pic>
        <p:nvPicPr>
          <p:cNvPr id="3" name="Picture 853"/>
          <p:cNvPicPr/>
          <p:nvPr/>
        </p:nvPicPr>
        <p:blipFill>
          <a:blip r:embed="rId2"/>
          <a:stretch>
            <a:fillRect/>
          </a:stretch>
        </p:blipFill>
        <p:spPr>
          <a:xfrm>
            <a:off x="7590935" y="31891"/>
            <a:ext cx="1536170" cy="804657"/>
          </a:xfrm>
          <a:prstGeom prst="rect">
            <a:avLst/>
          </a:prstGeom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2726886"/>
              </p:ext>
            </p:extLst>
          </p:nvPr>
        </p:nvGraphicFramePr>
        <p:xfrm>
          <a:off x="467544" y="2132856"/>
          <a:ext cx="8208912" cy="4086543"/>
        </p:xfrm>
        <a:graphic>
          <a:graphicData uri="http://schemas.openxmlformats.org/drawingml/2006/table">
            <a:tbl>
              <a:tblPr firstRow="1" firstCol="1" bandRow="1"/>
              <a:tblGrid>
                <a:gridCol w="33123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96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60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Предмет</a:t>
                      </a:r>
                      <a:endParaRPr lang="ru-RU" sz="28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Минимальное количество баллов</a:t>
                      </a:r>
                      <a:endParaRPr lang="ru-RU" sz="28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0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Русский язык</a:t>
                      </a:r>
                      <a:endParaRPr lang="ru-RU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 </a:t>
                      </a:r>
                      <a:r>
                        <a:rPr lang="ru-RU" sz="2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(</a:t>
                      </a:r>
                      <a:r>
                        <a:rPr lang="ru-RU" sz="2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максимум 33)</a:t>
                      </a:r>
                      <a:endParaRPr lang="ru-RU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0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Математика</a:t>
                      </a:r>
                      <a:endParaRPr lang="ru-RU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18-19 </a:t>
                      </a:r>
                      <a:r>
                        <a:rPr lang="ru-RU" sz="2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ru-RU" sz="2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максимум 31)</a:t>
                      </a:r>
                      <a:endParaRPr lang="ru-RU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0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Обществознание</a:t>
                      </a:r>
                      <a:endParaRPr lang="ru-RU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 </a:t>
                      </a:r>
                      <a:r>
                        <a:rPr lang="ru-RU" sz="2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(</a:t>
                      </a:r>
                      <a:r>
                        <a:rPr lang="ru-RU" sz="2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максимум 37)</a:t>
                      </a:r>
                      <a:endParaRPr lang="ru-RU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60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Физика</a:t>
                      </a:r>
                      <a:endParaRPr lang="ru-RU" sz="2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 </a:t>
                      </a:r>
                      <a:r>
                        <a:rPr lang="ru-RU" sz="2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(</a:t>
                      </a:r>
                      <a:r>
                        <a:rPr lang="ru-RU" sz="2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максимум 45)</a:t>
                      </a:r>
                      <a:endParaRPr lang="ru-RU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60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Информатика</a:t>
                      </a:r>
                      <a:endParaRPr lang="ru-RU" sz="2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 </a:t>
                      </a:r>
                      <a:r>
                        <a:rPr lang="ru-RU" sz="2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(</a:t>
                      </a:r>
                      <a:r>
                        <a:rPr lang="ru-RU" sz="2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максимум 19)</a:t>
                      </a:r>
                      <a:endParaRPr lang="ru-RU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60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Химия</a:t>
                      </a:r>
                      <a:endParaRPr lang="ru-RU" sz="2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       </a:t>
                      </a:r>
                      <a:r>
                        <a:rPr lang="ru-RU" sz="2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(максимум 40)</a:t>
                      </a:r>
                      <a:endParaRPr lang="ru-RU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60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Биология </a:t>
                      </a:r>
                      <a:endParaRPr lang="ru-RU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       </a:t>
                      </a:r>
                      <a:r>
                        <a:rPr lang="ru-RU" sz="2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(максимум 45)</a:t>
                      </a:r>
                      <a:endParaRPr lang="ru-RU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849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412776"/>
            <a:ext cx="820891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Лица с ограниченными возможностями </a:t>
            </a:r>
            <a:r>
              <a:rPr lang="ru-RU" sz="2600" b="1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 и дети-инвалиды </a:t>
            </a:r>
            <a:r>
              <a:rPr lang="ru-RU" sz="2600" b="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принимают </a:t>
            </a:r>
            <a:r>
              <a:rPr lang="ru-RU" sz="26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контрольной работе </a:t>
            </a:r>
            <a:r>
              <a:rPr lang="ru-RU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своему желанию</a:t>
            </a:r>
            <a:r>
              <a:rPr lang="ru-RU" sz="26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600" b="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При </a:t>
            </a:r>
            <a:r>
              <a:rPr lang="ru-RU" sz="26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этом необходимо учитывать, что при проведении контрольных работ не разрабатываются адаптированные варианты заданий для лиц с ограниченными возможностями </a:t>
            </a:r>
            <a:r>
              <a:rPr lang="ru-RU" sz="2600" b="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 и  детей-инвалидов.                                                                                                            Для </a:t>
            </a:r>
            <a:r>
              <a:rPr lang="ru-RU" sz="26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всех категорий участников контрольных работ используются аналогичные материалы.</a:t>
            </a:r>
            <a:endParaRPr lang="ru-R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853"/>
          <p:cNvPicPr/>
          <p:nvPr/>
        </p:nvPicPr>
        <p:blipFill>
          <a:blip r:embed="rId2"/>
          <a:stretch>
            <a:fillRect/>
          </a:stretch>
        </p:blipFill>
        <p:spPr>
          <a:xfrm>
            <a:off x="7590935" y="31891"/>
            <a:ext cx="1536170" cy="804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97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836712"/>
            <a:ext cx="864096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800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sz="3200" b="1" dirty="0">
                <a:solidFill>
                  <a:srgbClr val="FF0000"/>
                </a:solidFill>
                <a:latin typeface="Times New Roman"/>
              </a:rPr>
              <a:t>На каких сайтах можно получить более подробную информацию </a:t>
            </a:r>
            <a:r>
              <a:rPr lang="ru-RU" sz="3200" b="1">
                <a:solidFill>
                  <a:srgbClr val="FF0000"/>
                </a:solidFill>
                <a:latin typeface="Times New Roman"/>
              </a:rPr>
              <a:t>о </a:t>
            </a:r>
            <a:r>
              <a:rPr lang="ru-RU" sz="3200" b="1" smtClean="0">
                <a:solidFill>
                  <a:srgbClr val="FF0000"/>
                </a:solidFill>
                <a:latin typeface="Times New Roman"/>
              </a:rPr>
              <a:t>ГИА-9</a:t>
            </a:r>
            <a:endParaRPr lang="ru-RU" sz="3200" b="1" dirty="0" smtClean="0">
              <a:solidFill>
                <a:srgbClr val="FF0000"/>
              </a:solidFill>
              <a:latin typeface="Times New Roman"/>
            </a:endParaRPr>
          </a:p>
          <a:p>
            <a:pPr algn="ctr"/>
            <a:endParaRPr lang="ru-RU" sz="3200" dirty="0">
              <a:solidFill>
                <a:srgbClr val="FF0000"/>
              </a:solidFill>
              <a:latin typeface="Times New Roman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http://www.edu.ru/ (федеральный портал «Российское образование»)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http://fipi.ru/ (Федеральный институт педагогических измерений)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http://obrnadzor.gov.ru/ (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Рособрнадзор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) </a:t>
            </a:r>
          </a:p>
        </p:txBody>
      </p:sp>
      <p:pic>
        <p:nvPicPr>
          <p:cNvPr id="3" name="Picture 853"/>
          <p:cNvPicPr/>
          <p:nvPr/>
        </p:nvPicPr>
        <p:blipFill>
          <a:blip r:embed="rId2"/>
          <a:stretch>
            <a:fillRect/>
          </a:stretch>
        </p:blipFill>
        <p:spPr>
          <a:xfrm>
            <a:off x="7590935" y="31891"/>
            <a:ext cx="1536170" cy="804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91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0"/>
            <a:ext cx="586083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15630" algn="ctr"/>
            <a:r>
              <a:rPr lang="ru-RU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Нормативные документы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28292" y="4005064"/>
            <a:ext cx="828226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Приказ Министерства образования и науки от 14.02.14 № 115 «Порядок заполнения, учета и выдачи аттестатов об основном общем и среднем общем образовании и их дубликатов»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Письмо Министерства просвещения РФ о заполнении аттестата об основном общем и среднем общем образовании от 05.02.21 № ВБ-135/03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91061" y="2204864"/>
            <a:ext cx="81369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проведения итогового собеседования по русскому языку в Пензенской области как условие допуска к государственной итоговой аттестации по образовательным программам основного общего образования, приказ МО ПО от 28.01.2020 №36/01-07.</a:t>
            </a:r>
          </a:p>
        </p:txBody>
      </p:sp>
      <p:pic>
        <p:nvPicPr>
          <p:cNvPr id="5" name="Picture 113"/>
          <p:cNvPicPr/>
          <p:nvPr/>
        </p:nvPicPr>
        <p:blipFill>
          <a:blip r:embed="rId2"/>
          <a:stretch>
            <a:fillRect/>
          </a:stretch>
        </p:blipFill>
        <p:spPr>
          <a:xfrm>
            <a:off x="7607872" y="135056"/>
            <a:ext cx="1536128" cy="804657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91061" y="742278"/>
            <a:ext cx="81369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Федеральной службы по надзору в сфере образования и науки от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19.02.21 № 05-20 о переводе суммы первичных баллов за экзаменационные работы ОГЭ и ГВЭ в пятибалльную систему оценивания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786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212064" y="169412"/>
            <a:ext cx="5868144" cy="53740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Допуск к ГИА-9 в 2021 году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56" name="Пятиугольник 55"/>
          <p:cNvSpPr/>
          <p:nvPr/>
        </p:nvSpPr>
        <p:spPr>
          <a:xfrm flipH="1">
            <a:off x="179539" y="1340768"/>
            <a:ext cx="8640959" cy="1809948"/>
          </a:xfrm>
          <a:prstGeom prst="homePlat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prstClr val="black"/>
              </a:solidFill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завершает освоение основных образовательных программ;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вляется обязательной для всех выпускников 9-ых классов;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лияет на получение аттестата об основном общем образовании.</a:t>
            </a:r>
          </a:p>
          <a:p>
            <a:pPr marL="285750" indent="-285750"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ru-RU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</a:rPr>
              <a:t> 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8" name="Пятиугольник 57"/>
          <p:cNvSpPr/>
          <p:nvPr/>
        </p:nvSpPr>
        <p:spPr>
          <a:xfrm flipH="1">
            <a:off x="179538" y="4288512"/>
            <a:ext cx="8640959" cy="1937560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имеющие академической задолженности;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меющие годовые отметки по всем учебным предметам за 9 класс не ниже удовлетворительных;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меющие результат «зачёт» за итоговое собеседование по русскому языку.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60" name="Picture 113"/>
          <p:cNvPicPr/>
          <p:nvPr/>
        </p:nvPicPr>
        <p:blipFill>
          <a:blip r:embed="rId2"/>
          <a:stretch>
            <a:fillRect/>
          </a:stretch>
        </p:blipFill>
        <p:spPr>
          <a:xfrm>
            <a:off x="7607872" y="135056"/>
            <a:ext cx="1536128" cy="80465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95538" y="735087"/>
            <a:ext cx="7980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итоговая аттестация (ГИА-9):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036367" y="3659836"/>
            <a:ext cx="50712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ГИА-9 допускаются обучающиеся:</a:t>
            </a:r>
          </a:p>
        </p:txBody>
      </p:sp>
    </p:spTree>
    <p:extLst>
      <p:ext uri="{BB962C8B-B14F-4D97-AF65-F5344CB8AC3E}">
        <p14:creationId xmlns:p14="http://schemas.microsoft.com/office/powerpoint/2010/main" val="322707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33863" y="240387"/>
            <a:ext cx="5026464" cy="59388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Формы проведения ГИА-9</a:t>
            </a:r>
            <a:endParaRPr lang="ru-RU" sz="3600" b="1" dirty="0">
              <a:solidFill>
                <a:srgbClr val="FF0000"/>
              </a:solidFill>
            </a:endParaRPr>
          </a:p>
        </p:txBody>
      </p:sp>
      <p:pic>
        <p:nvPicPr>
          <p:cNvPr id="13" name="Picture 113"/>
          <p:cNvPicPr/>
          <p:nvPr/>
        </p:nvPicPr>
        <p:blipFill>
          <a:blip r:embed="rId2"/>
          <a:stretch>
            <a:fillRect/>
          </a:stretch>
        </p:blipFill>
        <p:spPr>
          <a:xfrm>
            <a:off x="7607872" y="135052"/>
            <a:ext cx="1536128" cy="804657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223010" y="1988840"/>
            <a:ext cx="4224091" cy="388927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rgbClr val="A5C249">
                  <a:lumMod val="60000"/>
                  <a:lumOff val="40000"/>
                </a:srgbClr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rgbClr val="A5C249">
                  <a:lumMod val="60000"/>
                  <a:lumOff val="40000"/>
                </a:srgbClr>
              </a:solidFill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обучающихся образовательных организаций;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использованием контрольно-измерительных материалов (КИМ);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ормат экзамена приближен к формату ЕГЭ.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ru-RU" dirty="0" smtClean="0">
              <a:solidFill>
                <a:prstClr val="black"/>
              </a:solidFill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ru-RU" dirty="0" smtClean="0">
              <a:solidFill>
                <a:prstClr val="black"/>
              </a:solidFill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ru-RU" dirty="0" smtClean="0">
              <a:solidFill>
                <a:prstClr val="black"/>
              </a:solidFill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795006" y="1988840"/>
            <a:ext cx="4121870" cy="388927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обучающихся с ограниченными возможностями здоровья, детей- инвалидов                                   с использованием текстов, тем, заданий, билетов;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письменной или устной форме.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18" name="Picture 776"/>
          <p:cNvPicPr/>
          <p:nvPr/>
        </p:nvPicPr>
        <p:blipFill>
          <a:blip r:embed="rId3"/>
          <a:stretch>
            <a:fillRect/>
          </a:stretch>
        </p:blipFill>
        <p:spPr>
          <a:xfrm>
            <a:off x="240358" y="1243484"/>
            <a:ext cx="496778" cy="780864"/>
          </a:xfrm>
          <a:prstGeom prst="rect">
            <a:avLst/>
          </a:prstGeom>
        </p:spPr>
      </p:pic>
      <p:pic>
        <p:nvPicPr>
          <p:cNvPr id="19" name="Picture 778"/>
          <p:cNvPicPr/>
          <p:nvPr/>
        </p:nvPicPr>
        <p:blipFill>
          <a:blip r:embed="rId4"/>
          <a:stretch>
            <a:fillRect/>
          </a:stretch>
        </p:blipFill>
        <p:spPr>
          <a:xfrm rot="10800001" flipV="1">
            <a:off x="8407345" y="1278233"/>
            <a:ext cx="365654" cy="61655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23005" y="862783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государственный экзамен (ОГЭ):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795030" y="939709"/>
            <a:ext cx="39461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выпускной экзамен (ГВЭ):</a:t>
            </a:r>
          </a:p>
        </p:txBody>
      </p:sp>
    </p:spTree>
    <p:extLst>
      <p:ext uri="{BB962C8B-B14F-4D97-AF65-F5344CB8AC3E}">
        <p14:creationId xmlns:p14="http://schemas.microsoft.com/office/powerpoint/2010/main" val="240396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12480" y="1700852"/>
            <a:ext cx="8820472" cy="1512639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 </a:t>
            </a:r>
            <a:r>
              <a:rPr lang="ru-RU" sz="3200" dirty="0" smtClean="0"/>
              <a:t> </a:t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>
                <a:solidFill>
                  <a:schemeClr val="tx1"/>
                </a:solidFill>
              </a:rPr>
              <a:t>В </a:t>
            </a:r>
            <a:r>
              <a:rPr lang="ru-RU" sz="3200" dirty="0">
                <a:solidFill>
                  <a:schemeClr val="tx1"/>
                </a:solidFill>
              </a:rPr>
              <a:t>2021 году выпускники 9-х классов будут сдавать только 2 обязательных экзамена — русский и математику. Все ОГЭ по выбору отменили, чтобы уберечь учеников и педагогов от потенциальной опасности заражения </a:t>
            </a:r>
            <a:r>
              <a:rPr lang="ru-RU" sz="3200" dirty="0" err="1">
                <a:solidFill>
                  <a:schemeClr val="tx1"/>
                </a:solidFill>
              </a:rPr>
              <a:t>коронавирусной</a:t>
            </a:r>
            <a:r>
              <a:rPr lang="ru-RU" sz="3200" dirty="0">
                <a:solidFill>
                  <a:schemeClr val="tx1"/>
                </a:solidFill>
              </a:rPr>
              <a:t> инфекцией в ходе проведения ГИА 2021 года.</a:t>
            </a:r>
            <a:br>
              <a:rPr lang="ru-RU" sz="3200" dirty="0">
                <a:solidFill>
                  <a:schemeClr val="tx1"/>
                </a:solidFill>
              </a:rPr>
            </a:br>
            <a:endParaRPr lang="ru-RU" sz="32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6807637"/>
              </p:ext>
            </p:extLst>
          </p:nvPr>
        </p:nvGraphicFramePr>
        <p:xfrm>
          <a:off x="267892" y="1734533"/>
          <a:ext cx="8619251" cy="47663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51520" y="5733300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altLang="ru-RU" sz="2400" b="1" dirty="0">
                <a:solidFill>
                  <a:srgbClr val="C00000"/>
                </a:solidFill>
                <a:latin typeface="Cambria" panose="02040503050406030204" pitchFamily="18" charset="0"/>
              </a:rPr>
              <a:t>Аттестат = минимальное количество баллов ГИА по </a:t>
            </a:r>
            <a:r>
              <a:rPr lang="ru-RU" altLang="ru-RU" sz="24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двум  </a:t>
            </a:r>
            <a:r>
              <a:rPr lang="ru-RU" altLang="ru-RU" sz="2400" b="1" dirty="0">
                <a:solidFill>
                  <a:srgbClr val="C00000"/>
                </a:solidFill>
                <a:latin typeface="Cambria" panose="02040503050406030204" pitchFamily="18" charset="0"/>
              </a:rPr>
              <a:t>сдаваемым учебным предметам</a:t>
            </a:r>
          </a:p>
        </p:txBody>
      </p:sp>
    </p:spTree>
    <p:extLst>
      <p:ext uri="{BB962C8B-B14F-4D97-AF65-F5344CB8AC3E}">
        <p14:creationId xmlns:p14="http://schemas.microsoft.com/office/powerpoint/2010/main" val="133785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4" y="132614"/>
            <a:ext cx="4464496" cy="1149032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Расписание ОГЭ 2021</a:t>
            </a:r>
            <a:r>
              <a:rPr lang="ru-RU" sz="4267" dirty="0">
                <a:solidFill>
                  <a:srgbClr val="FF0000"/>
                </a:solidFill>
              </a:rPr>
              <a:t/>
            </a:r>
            <a:br>
              <a:rPr lang="ru-RU" sz="4267" dirty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0066FF"/>
                </a:solidFill>
              </a:rPr>
              <a:t>Основной </a:t>
            </a:r>
            <a:r>
              <a:rPr lang="ru-RU" sz="3200" b="1" dirty="0">
                <a:solidFill>
                  <a:srgbClr val="0066FF"/>
                </a:solidFill>
              </a:rPr>
              <a:t>период</a:t>
            </a:r>
          </a:p>
        </p:txBody>
      </p:sp>
      <p:sp>
        <p:nvSpPr>
          <p:cNvPr id="3" name="Текст 2"/>
          <p:cNvSpPr>
            <a:spLocks noGrp="1"/>
          </p:cNvSpPr>
          <p:nvPr>
            <p:ph idx="1"/>
          </p:nvPr>
        </p:nvSpPr>
        <p:spPr>
          <a:xfrm>
            <a:off x="107503" y="1916832"/>
            <a:ext cx="8909235" cy="3903712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мая (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понедельник) -  русский язык     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9а,9б,9и, ГВЭ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 мая (вторник) -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русский язык      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9в,9г,9д,9е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0BD0D9"/>
              </a:buClr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 мая (четверг)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         математика         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9а,9б,9и, 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ГВЭ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0BD0D9"/>
              </a:buClr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 мая (пятница) -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математика          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9в,9г,9д,9е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июня (вторник) -         резерв: русский язык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июня (четверг) -        резерв: математика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 июня (среда) -            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резерв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русский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язык</a:t>
            </a:r>
          </a:p>
          <a:p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июля (пятница) -          резерв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6774942"/>
              </p:ext>
            </p:extLst>
          </p:nvPr>
        </p:nvGraphicFramePr>
        <p:xfrm>
          <a:off x="140886" y="1348032"/>
          <a:ext cx="8839200" cy="466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30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798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643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ДАТА ПРОВЕДЕНИЯ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ПРЕДМЕТ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Классы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6" name="Picture 853"/>
          <p:cNvPicPr/>
          <p:nvPr/>
        </p:nvPicPr>
        <p:blipFill>
          <a:blip r:embed="rId2"/>
          <a:stretch>
            <a:fillRect/>
          </a:stretch>
        </p:blipFill>
        <p:spPr>
          <a:xfrm>
            <a:off x="7480569" y="92078"/>
            <a:ext cx="1536170" cy="804657"/>
          </a:xfrm>
          <a:prstGeom prst="rect">
            <a:avLst/>
          </a:prstGeom>
        </p:spPr>
      </p:pic>
      <p:pic>
        <p:nvPicPr>
          <p:cNvPr id="8" name="Picture 853"/>
          <p:cNvPicPr/>
          <p:nvPr/>
        </p:nvPicPr>
        <p:blipFill>
          <a:blip r:embed="rId2"/>
          <a:stretch>
            <a:fillRect/>
          </a:stretch>
        </p:blipFill>
        <p:spPr>
          <a:xfrm>
            <a:off x="7480569" y="132650"/>
            <a:ext cx="1536170" cy="804657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627785" y="5661284"/>
            <a:ext cx="491936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66FF"/>
                </a:solidFill>
                <a:latin typeface="Calibri"/>
                <a:ea typeface="+mj-ea"/>
                <a:cs typeface="+mj-cs"/>
              </a:rPr>
              <a:t>Дополнительный период:</a:t>
            </a:r>
          </a:p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3 по 17 сентября 2021 г. </a:t>
            </a:r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64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92027"/>
            <a:ext cx="5338936" cy="57832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 ОГЭ</a:t>
            </a:r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302176" y="836712"/>
            <a:ext cx="7632848" cy="1152128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4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математика, русский </a:t>
            </a:r>
            <a:r>
              <a:rPr lang="ru-RU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язык</a:t>
            </a:r>
            <a:endParaRPr lang="ru-RU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- 3 часа 55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минут (235 минут);</a:t>
            </a:r>
          </a:p>
          <a:p>
            <a:pPr marL="0" indent="0">
              <a:buNone/>
            </a:pPr>
            <a:endParaRPr lang="ru-RU" sz="5400" b="1" dirty="0"/>
          </a:p>
        </p:txBody>
      </p:sp>
      <p:pic>
        <p:nvPicPr>
          <p:cNvPr id="5" name="Picture 853"/>
          <p:cNvPicPr/>
          <p:nvPr/>
        </p:nvPicPr>
        <p:blipFill>
          <a:blip r:embed="rId2"/>
          <a:stretch>
            <a:fillRect/>
          </a:stretch>
        </p:blipFill>
        <p:spPr>
          <a:xfrm>
            <a:off x="7607830" y="188213"/>
            <a:ext cx="1536170" cy="804657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95549" y="1942619"/>
            <a:ext cx="820891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Times New Roman"/>
              </a:rPr>
              <a:t>Какими средствами обучения можно пользоваться при проведении </a:t>
            </a:r>
            <a:r>
              <a:rPr lang="ru-RU" sz="3600" b="1" dirty="0" smtClean="0">
                <a:solidFill>
                  <a:srgbClr val="FF0000"/>
                </a:solidFill>
                <a:latin typeface="Times New Roman"/>
              </a:rPr>
              <a:t>ОГЭ: 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30424" y="3160990"/>
            <a:ext cx="787402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>
              <a:lnSpc>
                <a:spcPct val="80000"/>
              </a:lnSpc>
              <a:spcBef>
                <a:spcPct val="0"/>
              </a:spcBef>
              <a:buClr>
                <a:srgbClr val="0BD0D9"/>
              </a:buClr>
              <a:buSzPct val="95000"/>
            </a:pPr>
            <a:r>
              <a:rPr lang="ru-RU" altLang="ru-RU" sz="4000" dirty="0" smtClean="0">
                <a:latin typeface="Times New Roman" panose="02020603050405020304" pitchFamily="18" charset="0"/>
              </a:rPr>
              <a:t>        Математика </a:t>
            </a:r>
            <a:r>
              <a:rPr lang="ru-RU" altLang="ru-RU" sz="4000" dirty="0">
                <a:latin typeface="Times New Roman" panose="02020603050405020304" pitchFamily="18" charset="0"/>
              </a:rPr>
              <a:t>–</a:t>
            </a:r>
            <a:r>
              <a:rPr lang="ru-RU" altLang="ru-RU" sz="4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4000" dirty="0">
                <a:solidFill>
                  <a:srgbClr val="009DD9"/>
                </a:solidFill>
                <a:latin typeface="Times New Roman" panose="02020603050405020304" pitchFamily="18" charset="0"/>
              </a:rPr>
              <a:t>линейка,</a:t>
            </a:r>
            <a:r>
              <a:rPr lang="ru-RU" altLang="ru-RU" sz="4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40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                      </a:t>
            </a:r>
            <a:r>
              <a:rPr lang="ru-RU" altLang="ru-RU" sz="400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справочные </a:t>
            </a:r>
            <a:r>
              <a:rPr lang="ru-RU" altLang="ru-RU" sz="4000" dirty="0">
                <a:solidFill>
                  <a:srgbClr val="002060"/>
                </a:solidFill>
                <a:latin typeface="Times New Roman" panose="02020603050405020304" pitchFamily="18" charset="0"/>
              </a:rPr>
              <a:t>материалы выдаются вместе с экзаменационными материалами.   </a:t>
            </a:r>
          </a:p>
          <a:p>
            <a:pPr marL="274320" lvl="0" indent="-274320">
              <a:lnSpc>
                <a:spcPct val="80000"/>
              </a:lnSpc>
              <a:spcBef>
                <a:spcPct val="0"/>
              </a:spcBef>
              <a:buClr>
                <a:srgbClr val="0BD0D9"/>
              </a:buClr>
              <a:buSzPct val="95000"/>
            </a:pPr>
            <a:r>
              <a:rPr lang="ru-RU" altLang="ru-RU" sz="40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              </a:t>
            </a:r>
            <a:r>
              <a:rPr lang="ru-RU" altLang="ru-RU" sz="4000" dirty="0" smtClean="0">
                <a:latin typeface="Times New Roman" panose="02020603050405020304" pitchFamily="18" charset="0"/>
              </a:rPr>
              <a:t>Русский </a:t>
            </a:r>
            <a:r>
              <a:rPr lang="ru-RU" altLang="ru-RU" sz="4000" dirty="0">
                <a:latin typeface="Times New Roman" panose="02020603050405020304" pitchFamily="18" charset="0"/>
              </a:rPr>
              <a:t>язык - </a:t>
            </a:r>
            <a:r>
              <a:rPr lang="ru-RU" altLang="ru-RU" sz="4000" dirty="0">
                <a:solidFill>
                  <a:srgbClr val="0070C0"/>
                </a:solidFill>
                <a:latin typeface="Times New Roman" panose="02020603050405020304" pitchFamily="18" charset="0"/>
              </a:rPr>
              <a:t>орфографический словарь</a:t>
            </a:r>
            <a:r>
              <a:rPr lang="ru-RU" altLang="ru-RU" sz="40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400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                                                 выдается </a:t>
            </a:r>
            <a:r>
              <a:rPr lang="ru-RU" altLang="ru-RU" sz="4000" dirty="0">
                <a:solidFill>
                  <a:srgbClr val="002060"/>
                </a:solidFill>
                <a:latin typeface="Times New Roman" panose="02020603050405020304" pitchFamily="18" charset="0"/>
              </a:rPr>
              <a:t>организаторами. </a:t>
            </a:r>
          </a:p>
        </p:txBody>
      </p:sp>
    </p:spTree>
    <p:extLst>
      <p:ext uri="{BB962C8B-B14F-4D97-AF65-F5344CB8AC3E}">
        <p14:creationId xmlns:p14="http://schemas.microsoft.com/office/powerpoint/2010/main" val="385443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7896" y="476672"/>
            <a:ext cx="7608480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800" dirty="0">
              <a:solidFill>
                <a:srgbClr val="000000"/>
              </a:solidFill>
              <a:latin typeface="Times New Roman"/>
            </a:endParaRPr>
          </a:p>
          <a:p>
            <a:pPr marR="5040" algn="ctr"/>
            <a:r>
              <a:rPr lang="ru-RU" sz="3600" b="1" dirty="0">
                <a:solidFill>
                  <a:srgbClr val="FF0000"/>
                </a:solidFill>
                <a:latin typeface="Times New Roman"/>
              </a:rPr>
              <a:t>Кто допускается к сдаче ГИА повторно в текущем учебном </a:t>
            </a:r>
            <a:r>
              <a:rPr lang="ru-RU" sz="3600" b="1" dirty="0" smtClean="0">
                <a:solidFill>
                  <a:srgbClr val="FF0000"/>
                </a:solidFill>
                <a:latin typeface="Times New Roman"/>
              </a:rPr>
              <a:t>году</a:t>
            </a:r>
            <a:endParaRPr lang="ru-RU" sz="3600" dirty="0">
              <a:solidFill>
                <a:srgbClr val="FF0000"/>
              </a:solidFill>
              <a:latin typeface="Times New Roman"/>
            </a:endParaRPr>
          </a:p>
          <a:p>
            <a:r>
              <a:rPr lang="ru-RU" sz="1400" dirty="0">
                <a:latin typeface="Times New Roman"/>
              </a:rPr>
              <a:t>-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772816"/>
            <a:ext cx="8208912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000" dirty="0">
              <a:solidFill>
                <a:srgbClr val="000000"/>
              </a:solidFill>
              <a:latin typeface="Times New Roman"/>
            </a:endParaRPr>
          </a:p>
          <a:p>
            <a:endParaRPr lang="ru-RU" sz="1000" dirty="0">
              <a:latin typeface="Times New Roman"/>
            </a:endParaRPr>
          </a:p>
          <a:p>
            <a:r>
              <a:rPr lang="ru-RU" sz="2800" b="1" dirty="0">
                <a:latin typeface="Times New Roman"/>
              </a:rPr>
              <a:t>-получившие на ГИА неудовлетворительный результат по </a:t>
            </a:r>
            <a:r>
              <a:rPr lang="ru-RU" sz="2800" b="1" dirty="0" smtClean="0">
                <a:latin typeface="Times New Roman"/>
              </a:rPr>
              <a:t>одному учебному предмету; </a:t>
            </a:r>
          </a:p>
          <a:p>
            <a:endParaRPr lang="ru-RU" sz="2800" b="1" dirty="0">
              <a:latin typeface="Times New Roman"/>
            </a:endParaRPr>
          </a:p>
          <a:p>
            <a:r>
              <a:rPr lang="ru-RU" sz="2800" b="1" dirty="0" smtClean="0">
                <a:latin typeface="Times New Roman"/>
              </a:rPr>
              <a:t>-не явившиеся </a:t>
            </a:r>
            <a:r>
              <a:rPr lang="ru-RU" sz="2800" b="1" dirty="0">
                <a:latin typeface="Times New Roman"/>
              </a:rPr>
              <a:t>на экзамены по уважительным причинам (подтверждается документально); </a:t>
            </a:r>
            <a:endParaRPr lang="ru-RU" sz="2800" b="1" dirty="0" smtClean="0">
              <a:latin typeface="Times New Roman"/>
            </a:endParaRPr>
          </a:p>
          <a:p>
            <a:pPr marL="457200" indent="-457200">
              <a:buFontTx/>
              <a:buChar char="-"/>
            </a:pPr>
            <a:endParaRPr lang="ru-RU" sz="2800" b="1" dirty="0">
              <a:latin typeface="Times New Roman"/>
            </a:endParaRPr>
          </a:p>
          <a:p>
            <a:r>
              <a:rPr lang="ru-RU" sz="2800" b="1" dirty="0">
                <a:latin typeface="Times New Roman"/>
              </a:rPr>
              <a:t>- не завершившие выполнение экзаменационной работы по уважительным причинам (подтверждается документально</a:t>
            </a:r>
            <a:r>
              <a:rPr lang="ru-RU" sz="2800" b="1" dirty="0" smtClean="0">
                <a:latin typeface="Times New Roman"/>
              </a:rPr>
              <a:t>)</a:t>
            </a:r>
            <a:endParaRPr lang="ru-RU" sz="2800" b="1" dirty="0">
              <a:latin typeface="Times New Roman"/>
            </a:endParaRPr>
          </a:p>
        </p:txBody>
      </p:sp>
      <p:pic>
        <p:nvPicPr>
          <p:cNvPr id="4" name="Picture 853"/>
          <p:cNvPicPr/>
          <p:nvPr/>
        </p:nvPicPr>
        <p:blipFill>
          <a:blip r:embed="rId2"/>
          <a:stretch>
            <a:fillRect/>
          </a:stretch>
        </p:blipFill>
        <p:spPr>
          <a:xfrm>
            <a:off x="7607830" y="188213"/>
            <a:ext cx="1536170" cy="804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88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887</TotalTime>
  <Words>1623</Words>
  <Application>Microsoft Office PowerPoint</Application>
  <PresentationFormat>Экран (4:3)</PresentationFormat>
  <Paragraphs>274</Paragraphs>
  <Slides>26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7</vt:i4>
      </vt:variant>
      <vt:variant>
        <vt:lpstr>Заголовки слайдов</vt:lpstr>
      </vt:variant>
      <vt:variant>
        <vt:i4>26</vt:i4>
      </vt:variant>
    </vt:vector>
  </HeadingPairs>
  <TitlesOfParts>
    <vt:vector size="42" baseType="lpstr">
      <vt:lpstr>Arial</vt:lpstr>
      <vt:lpstr>Calibri</vt:lpstr>
      <vt:lpstr>Cambria</vt:lpstr>
      <vt:lpstr>Constantia</vt:lpstr>
      <vt:lpstr>Corbel</vt:lpstr>
      <vt:lpstr>Courier New</vt:lpstr>
      <vt:lpstr>Times New Roman</vt:lpstr>
      <vt:lpstr>Wingdings</vt:lpstr>
      <vt:lpstr>Wingdings 2</vt:lpstr>
      <vt:lpstr>Поток</vt:lpstr>
      <vt:lpstr>1_Поток</vt:lpstr>
      <vt:lpstr>2_Поток</vt:lpstr>
      <vt:lpstr>3_Поток</vt:lpstr>
      <vt:lpstr>4_Поток</vt:lpstr>
      <vt:lpstr>5_Поток</vt:lpstr>
      <vt:lpstr>6_Поток</vt:lpstr>
      <vt:lpstr>Презентация PowerPoint</vt:lpstr>
      <vt:lpstr>Презентация PowerPoint</vt:lpstr>
      <vt:lpstr>Презентация PowerPoint</vt:lpstr>
      <vt:lpstr>Допуск к ГИА-9 в 2021 году</vt:lpstr>
      <vt:lpstr>Формы проведения ГИА-9</vt:lpstr>
      <vt:lpstr>       В 2021 году выпускники 9-х классов будут сдавать только 2 обязательных экзамена — русский и математику. Все ОГЭ по выбору отменили, чтобы уберечь учеников и педагогов от потенциальной опасности заражения коронавирусной инфекцией в ходе проведения ГИА 2021 года. </vt:lpstr>
      <vt:lpstr>Расписание ОГЭ 2021 Основной период</vt:lpstr>
      <vt:lpstr>Продолжительность ОГЭ</vt:lpstr>
      <vt:lpstr>Презентация PowerPoint</vt:lpstr>
      <vt:lpstr>Правила поведения на экзамене</vt:lpstr>
      <vt:lpstr>Во время экзамена участником запрещено: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user</cp:lastModifiedBy>
  <cp:revision>76</cp:revision>
  <dcterms:modified xsi:type="dcterms:W3CDTF">2021-04-08T07:10:18Z</dcterms:modified>
</cp:coreProperties>
</file>