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56" r:id="rId3"/>
    <p:sldMasterId id="2147483768" r:id="rId4"/>
    <p:sldMasterId id="2147483804" r:id="rId5"/>
    <p:sldMasterId id="2147483816" r:id="rId6"/>
    <p:sldMasterId id="2147483828" r:id="rId7"/>
  </p:sldMasterIdLst>
  <p:notesMasterIdLst>
    <p:notesMasterId r:id="rId41"/>
  </p:notesMasterIdLst>
  <p:sldIdLst>
    <p:sldId id="256" r:id="rId8"/>
    <p:sldId id="274" r:id="rId9"/>
    <p:sldId id="258" r:id="rId10"/>
    <p:sldId id="259" r:id="rId11"/>
    <p:sldId id="260" r:id="rId12"/>
    <p:sldId id="261" r:id="rId13"/>
    <p:sldId id="275" r:id="rId14"/>
    <p:sldId id="276" r:id="rId15"/>
    <p:sldId id="262" r:id="rId16"/>
    <p:sldId id="264" r:id="rId17"/>
    <p:sldId id="268" r:id="rId18"/>
    <p:sldId id="269" r:id="rId19"/>
    <p:sldId id="270" r:id="rId20"/>
    <p:sldId id="265" r:id="rId21"/>
    <p:sldId id="279" r:id="rId22"/>
    <p:sldId id="278" r:id="rId23"/>
    <p:sldId id="266" r:id="rId24"/>
    <p:sldId id="267" r:id="rId25"/>
    <p:sldId id="271" r:id="rId26"/>
    <p:sldId id="272" r:id="rId27"/>
    <p:sldId id="273" r:id="rId28"/>
    <p:sldId id="281" r:id="rId29"/>
    <p:sldId id="296" r:id="rId30"/>
    <p:sldId id="282" r:id="rId31"/>
    <p:sldId id="294" r:id="rId32"/>
    <p:sldId id="283" r:id="rId33"/>
    <p:sldId id="284" r:id="rId34"/>
    <p:sldId id="288" r:id="rId35"/>
    <p:sldId id="289" r:id="rId36"/>
    <p:sldId id="290" r:id="rId37"/>
    <p:sldId id="287" r:id="rId38"/>
    <p:sldId id="295" r:id="rId39"/>
    <p:sldId id="29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69FA1-8B7D-41F0-AE97-C86558C3302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B9332-E4DC-46D2-9886-A2CB42EFC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1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1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43AB-1728-4EDB-B780-C17F0FD23B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7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286C-84CA-45F7-942E-CDC66404E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0265-A732-4835-8CD6-D20EB398F3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8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2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3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50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9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284F-0DB5-4E55-AEC8-E9D564DAEE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2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9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25E2-9DF3-4C6E-A834-A2B34561E1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2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A0362-A7A5-45EB-BF06-B9518BFC3DC4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5EF4EAB-AF0D-42A7-BEFA-072E003C7627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D381D-390D-499F-B382-24846DD706F0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DADF4-82DB-4F8E-9053-D39FEAAAEC59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A71C3-B398-4A4E-930E-606C0880FC80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6B166-3ED4-4C6C-822C-E560AA44610D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A1C1A-9809-4F18-8AA5-8989508E32F6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48BA7-78B4-4899-8FF4-B36696F651FD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2A0659-9E31-468F-AD54-918B80BC1883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B887A-9EAC-4E21-B5C4-BD24C961DE3E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CF4B2-16C5-41B9-889C-5DF31C684CCF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4965B-EDA7-4548-8B80-37EA4E5AC77F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9D39-1390-4679-95F2-A138B1CD33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8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08151-9A0E-4C85-988D-CEAE0C98F7E2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F15B1-51DA-47C4-9AFB-130FE3A829D8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A9930-71B6-4646-9F10-C5684892C765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CDFF5-6B6B-45B6-9B38-7F920AFD60C3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4371-2072-409F-AFC1-3270F1D9527C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5B18-7638-4A47-AF5C-486E6CCED752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74F4F-9D81-44B0-A4D1-49539DF619FE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65CA2-CD72-438E-9C89-F356BFC727AA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31648-A26B-4986-9B18-421A49942816}" type="datetime1">
              <a:rPr lang="ru-RU" altLang="zh-CN" smtClean="0"/>
              <a:pPr>
                <a:defRPr/>
              </a:pPr>
              <a:t>13.05.2021</a:t>
            </a:fld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44469-E49D-434D-B6C6-0FD40E545FD1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4A46-68C6-4D8F-B2EA-19B779430E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41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B0D-1E96-4979-B567-47FDBB680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890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9C-A146-4629-8E28-2586F86DA3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69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5E89-8CE5-4616-8B56-EFBDBD4BD8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671-251F-445D-8618-AFE4DF50A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1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B051-CD41-4AB8-B13D-C22884C1A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05026"/>
            <a:ext cx="2056308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C1B051-CD41-4AB8-B13D-C22884C1A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C1B051-CD41-4AB8-B13D-C22884C1A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C1B051-CD41-4AB8-B13D-C22884C1A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C1B051-CD41-4AB8-B13D-C22884C1A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2.xml.rels><?xml version="1.0" encoding="UTF-8" standalone="yes" ?><Relationships xmlns="http://schemas.openxmlformats.org/package/2006/relationships"><Relationship Id="rId3" Target="../embeddings/oleObject3.bin" Type="http://schemas.openxmlformats.org/officeDocument/2006/relationships/oleObject"/><Relationship Id="rId2" Target="../slideLayouts/slideLayout29.xml" Type="http://schemas.openxmlformats.org/officeDocument/2006/relationships/slideLayout"/><Relationship Id="rId1" Target="../drawings/vmlDrawing2.vml" Type="http://schemas.openxmlformats.org/officeDocument/2006/relationships/vmlDrawing"/><Relationship Id="rId5" Target="../media/image14.jpeg" Type="http://schemas.openxmlformats.org/officeDocument/2006/relationships/image"/><Relationship Id="rId4" Target="../media/image13.emf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1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9.xml" Type="http://schemas.openxmlformats.org/officeDocument/2006/relationships/slideLayout"/><Relationship Id="rId5" Target="../media/image1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png" Type="http://schemas.openxmlformats.org/officeDocument/2006/relationships/image"/><Relationship Id="rId1" Target="../slideLayouts/slideLayout29.xml" Type="http://schemas.openxmlformats.org/officeDocument/2006/relationships/slideLayout"/><Relationship Id="rId5" Target="../media/image22.pn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3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9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8A8130-010E-463A-9030-8FD56A69A9D0}"/>
              </a:ext>
            </a:extLst>
          </p:cNvPr>
          <p:cNvSpPr txBox="1">
            <a:spLocks/>
          </p:cNvSpPr>
          <p:nvPr/>
        </p:nvSpPr>
        <p:spPr>
          <a:xfrm>
            <a:off x="395535" y="1412776"/>
            <a:ext cx="8459787" cy="3456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Правила заполнения бланков                       контрольных работ                                                                 и ОГЭ-9                                                                                   в 2021 г.</a:t>
            </a:r>
            <a:endParaRPr lang="ru-RU" b="1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6" y="2996952"/>
            <a:ext cx="8797962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90" y="3013156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endParaRPr lang="ru-RU" sz="20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128" y="4457978"/>
            <a:ext cx="8797962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 области замены ошибочных ответов на задания с кратким ответом будет заполнено поле для номера задания, а новый ответ не внесен, то для оценивания будет использоваться пустой ответ (т.е. задание будет засчитано невыполненным).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 случае неправильного указания номера задания в области замены ошибочных ответов, неправильный номер задания следует зачеркнуть.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971600" y="3413266"/>
            <a:ext cx="2690854" cy="10289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6315" y="965627"/>
            <a:ext cx="87979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В нижней части бланка ответов № 1 на задания с кратким ответом предусмотрены поля для записи исправленных ответов на задания с кратким ответом взамен ошибочно записанных.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Для замены ответа, внесенного в бланк ответов № 1 на задания с кратким ответом, нужно в соответствующих полях замены проставить номер задания, ответ на который следует исправить, и записать новое значение верного ответа на указанное задание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3050" y="567321"/>
            <a:ext cx="475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/>
              </a:rPr>
              <a:t>Замена ошибочных ответов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52400" y="2690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5875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Образцы бланков контрольных работ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30560"/>
              </p:ext>
            </p:extLst>
          </p:nvPr>
        </p:nvGraphicFramePr>
        <p:xfrm>
          <a:off x="192508" y="592138"/>
          <a:ext cx="4392487" cy="62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508" y="592138"/>
                        <a:ext cx="4392487" cy="62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3284984"/>
            <a:ext cx="227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17272"/>
              </p:ext>
            </p:extLst>
          </p:nvPr>
        </p:nvGraphicFramePr>
        <p:xfrm>
          <a:off x="4784192" y="592138"/>
          <a:ext cx="4427712" cy="626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Acrobat Document" r:id="rId5" imgW="5667139" imgH="8019997" progId="AcroExch.Document.DC">
                  <p:embed/>
                </p:oleObj>
              </mc:Choice>
              <mc:Fallback>
                <p:oleObj name="Acrobat Document" r:id="rId5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4192" y="592138"/>
                        <a:ext cx="4427712" cy="626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52120" y="3284984"/>
            <a:ext cx="314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4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5875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Образцы бланков контрольных работ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73589"/>
              </p:ext>
            </p:extLst>
          </p:nvPr>
        </p:nvGraphicFramePr>
        <p:xfrm>
          <a:off x="539552" y="483700"/>
          <a:ext cx="4104456" cy="580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83700"/>
                        <a:ext cx="4104456" cy="580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2996952"/>
            <a:ext cx="21089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№1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771" y="483699"/>
            <a:ext cx="4095419" cy="58084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40993" y="3041029"/>
            <a:ext cx="21089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№1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5875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Образцы бланков контрольных работ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12455"/>
              </p:ext>
            </p:extLst>
          </p:nvPr>
        </p:nvGraphicFramePr>
        <p:xfrm>
          <a:off x="172685" y="592138"/>
          <a:ext cx="4320480" cy="611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85" y="592138"/>
                        <a:ext cx="4320480" cy="611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25226"/>
              </p:ext>
            </p:extLst>
          </p:nvPr>
        </p:nvGraphicFramePr>
        <p:xfrm>
          <a:off x="4711990" y="592138"/>
          <a:ext cx="4397331" cy="622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Acrobat Document" r:id="rId5" imgW="5667139" imgH="8019997" progId="AcroExch.Document.DC">
                  <p:embed/>
                </p:oleObj>
              </mc:Choice>
              <mc:Fallback>
                <p:oleObj name="Acrobat Document" r:id="rId5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990" y="592138"/>
                        <a:ext cx="4397331" cy="6222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929707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9707"/>
            <a:ext cx="429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Иностранный язык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666"/>
            <a:ext cx="4428200" cy="62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57" y="529644"/>
            <a:ext cx="4336843" cy="61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28343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Times New Roman"/>
              </a:rPr>
              <a:t>Бланк ответов № 2 (лист 1 и лист 2) предназначен для записи ответов на задания с развернутым ответом (строго в соответствии с требованиями инструкции к КИМ и к отдельным заданиям КИМ). Запрещается делать какие-либо записи и пометки, не относящиеся к ответам на задания, в том числе содержащие информацию о персональных данных участника экзамена. </a:t>
            </a:r>
          </a:p>
          <a:p>
            <a:r>
              <a:rPr lang="ru-RU" sz="2100" dirty="0">
                <a:solidFill>
                  <a:srgbClr val="000000"/>
                </a:solidFill>
                <a:latin typeface="Times New Roman"/>
              </a:rPr>
              <a:t>Записи в лист 1 и лист 2 бланка ответов № 2 делаются в следующей последовательности: сначала заполняется лист 1, затем заполняется лист </a:t>
            </a:r>
            <a:r>
              <a:rPr lang="ru-RU" sz="2100" dirty="0" smtClean="0">
                <a:solidFill>
                  <a:srgbClr val="000000"/>
                </a:solidFill>
                <a:latin typeface="Times New Roman"/>
              </a:rPr>
              <a:t>2.  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Записи делаются строго на лицевой стороне, оборотная сторона листов бланка ответов № 2 </a:t>
            </a:r>
            <a:r>
              <a:rPr lang="ru-RU" sz="21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100" dirty="0" smtClean="0">
                <a:solidFill>
                  <a:srgbClr val="FF0000"/>
                </a:solidFill>
                <a:latin typeface="Times New Roman"/>
              </a:rPr>
              <a:t>НЕ </a:t>
            </a:r>
            <a:r>
              <a:rPr lang="ru-RU" sz="2100" dirty="0">
                <a:solidFill>
                  <a:srgbClr val="FF0000"/>
                </a:solidFill>
                <a:latin typeface="Times New Roman"/>
              </a:rPr>
              <a:t>ЗАПОЛНЯЕТСЯ!!! 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352330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записи и чертежи на бланке ответов № 2 выполняются черной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капиллярной ручкой, разборчивым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почерком.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90994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ответов необходимо соблюдать разметку листа (не выходить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пределы разметки «в клеточку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4"/>
          <a:stretch/>
        </p:blipFill>
        <p:spPr bwMode="auto">
          <a:xfrm>
            <a:off x="179512" y="692895"/>
            <a:ext cx="629225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5"/>
          <a:stretch/>
        </p:blipFill>
        <p:spPr bwMode="auto">
          <a:xfrm>
            <a:off x="2555776" y="2304157"/>
            <a:ext cx="62407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7221"/>
            <a:ext cx="1857376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23369"/>
            <a:ext cx="2199506" cy="53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597270" y="1897221"/>
            <a:ext cx="1470674" cy="1626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56989" y="1639004"/>
            <a:ext cx="2034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Verdana"/>
              </a:rPr>
              <a:t>2 720390001002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796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Организатор в аудитории должен в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Бланке ответов №2,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лист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 поле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«Бланк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ответов №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2 (лист 2)»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внести цифровое значение штрих-кода выданного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Бланка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ответов №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2,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лист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476" y="5561334"/>
            <a:ext cx="8617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При недостатке места для ответов на бланке ответов № 2 (лист 1 и лист 2) участник экзамена должен попросить дополнительный бланк ответов № 2.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41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538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дополнительного Бланка №2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699" y="1021282"/>
            <a:ext cx="4931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Организатор в аудитории должен: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2947"/>
            <a:ext cx="8064896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убедиться, чтобы оба листа основного Бланка ответов №2 были полностью заполнены, т.к. в противном случае ответы, внесенные на дополнительный Бланк ответов №2, оцениваться не будут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Выдать по просьбе участника КР-9 ДБО 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2;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Бланке ответов №2,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лист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поле «Дополнительный бланк ответов №2» внести цифровое значение штрих-кода выданного дополнительного Бланка ответов №2;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заполнить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поля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 дополнительном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Бланке ответов № 2 (код региона, код предмета, название предмета;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 поле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«Лист №» вписывается следующий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по порядку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номер бланка, т.е.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и т.д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6753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22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8" y="746438"/>
            <a:ext cx="6579628" cy="296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12" y="3782954"/>
            <a:ext cx="7691699" cy="278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87887"/>
            <a:ext cx="21621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045179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9 780201379624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060799" y="2418735"/>
            <a:ext cx="301833" cy="2836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12906" y="4449064"/>
            <a:ext cx="467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05" y="498426"/>
            <a:ext cx="7848872" cy="15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Задания контрольной работы по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информатике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ИКТ содержит 2 части, включающие в себя 15 заданий.</a:t>
            </a:r>
          </a:p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Часть 1 содержит 10 заданий с кратким ответом.</a:t>
            </a:r>
          </a:p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Часть 2 содержит 5 заданий, для выполнения которых необходим компьютер.  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920" y="2649656"/>
            <a:ext cx="8640960" cy="401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Задание 13 имеет два варианта. Участнику КР-9 необходимо выбрать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NewRoman"/>
              </a:rPr>
              <a:t>один из предложенных вариантов: 13.1 или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NewRoman"/>
              </a:rPr>
              <a:t>13.2</a:t>
            </a:r>
          </a:p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NewRoman"/>
              </a:rPr>
              <a:t>Задание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NewRoman"/>
              </a:rPr>
              <a:t>14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NewRoman"/>
              </a:rPr>
              <a:t>- работа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NewRoman"/>
              </a:rPr>
              <a:t>с электронными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NewRoman"/>
              </a:rPr>
              <a:t>таблицами.</a:t>
            </a:r>
          </a:p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15 имеет два варианта. Участнику КР-9 необходимо выбрать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NewRoman"/>
              </a:rPr>
              <a:t>один из предложенных вариантов: 15.1 или 15.2.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Файлы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 результатами выполнения заданий №13, 14, 15 части 2 участник КР-9 сохраняет в рабочую директорию, дав ему имя в формате: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«№задания». «расширение файла». Например, 131.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jpg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, 132.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docx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, 14.xls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x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, 151.kum, 152.pas, где 14, 151 и 152 – номера заданий,  а 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jpg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docx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</a:rPr>
              <a:t>xls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x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</a:rPr>
              <a:t>kum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и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</a:rPr>
              <a:t>pas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– расширения файлов. Далее все файлы с ответами участника КР-9 помещаются в папку с его фамилией.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" marR="67310" indent="540385" algn="just">
              <a:lnSpc>
                <a:spcPct val="102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Бланк ответов №2 (после выполнения работы на компьютере) вписываются наименования файлов с выполненными заданиями, включающие в себя № выполненного задания и расширение файлов.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03325"/>
            <a:ext cx="854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Задания 11 и 12 выполняются с использованием компьютера и краткие ответы на задания №11 и 12 участник КР-9 записывает в Бланке ответов №1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9230" y="199839"/>
            <a:ext cx="5409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по информатике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8A8130-010E-463A-9030-8FD56A69A9D0}"/>
              </a:ext>
            </a:extLst>
          </p:cNvPr>
          <p:cNvSpPr txBox="1">
            <a:spLocks/>
          </p:cNvSpPr>
          <p:nvPr/>
        </p:nvSpPr>
        <p:spPr>
          <a:xfrm>
            <a:off x="395535" y="1412776"/>
            <a:ext cx="8459787" cy="3456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Правила заполнения бланков                       контрольных работ в 2021 г.</a:t>
            </a:r>
            <a:endParaRPr lang="ru-RU" b="1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6403"/>
            <a:ext cx="849694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ambria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для проведения письменной части КР-9 по иностранным языкам оснащена техническим средством, обеспечивающим качественное воспроизведение аудиозаписей для выполнения 8 –ми заданий раздела 1 «Задания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звучания текста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1,5–2 минуты. В аудиозаписи все тексты звучат дважды. Остановка и повторное воспроизведение аудиозаписи запрещаются. Во время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контрольной работы не могут задавать вопросы или выходить из аудитории, так как шум может нарушить процедуру проведения КР-9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воспроизведения записи участники приступают к выполнению работы. При прослушивании записи участники могут работать с черновиками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КР-9 по иностранным языкам в соответствии с расписанием КР-9 предусматривает выполнение только письменной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части, включающей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аудирование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96591"/>
            <a:ext cx="634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английскому языку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590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КР-9 по химии и физике не предусматривает выполнение химического и физического экспериментов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11229"/>
            <a:ext cx="5658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 химии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+mn-cs"/>
              </a:rPr>
              <a:t>Контрольная работа выполняется учениками самостоятельно,  задавать какие-либо вопросы по содержанию работы не разрешается.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одержимое 4"/>
          <p:cNvSpPr txBox="1"/>
          <p:nvPr/>
        </p:nvSpPr>
        <p:spPr>
          <a:xfrm>
            <a:off x="467544" y="1484784"/>
            <a:ext cx="8316416" cy="43924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</a:t>
            </a: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     </a:t>
            </a:r>
            <a:r>
              <a:rPr lang="ru-RU" sz="3200" b="1" i="1" dirty="0"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Во время проведения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контрольной работы </a:t>
            </a:r>
            <a:r>
              <a:rPr lang="ru-RU" sz="3200" b="1" i="1" dirty="0"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ученики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                                   </a:t>
            </a:r>
            <a:r>
              <a:rPr lang="ru-RU" sz="3200" b="1" i="1" u="sng" dirty="0" smtClean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не </a:t>
            </a:r>
            <a:r>
              <a:rPr lang="ru-RU" sz="32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должны:</a:t>
            </a:r>
            <a:endParaRPr lang="ru-RU" sz="32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defRPr/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( за исключением утвержденных дополнительных устройств и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defRPr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контрольной работы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отказе от его соблюдения организаторы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контрольной работы.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>
              <a:spcBef>
                <a:spcPts val="600"/>
              </a:spcBef>
              <a:buClr>
                <a:srgbClr val="7FD13B"/>
              </a:buClr>
              <a:buSzPct val="80000"/>
              <a:defRPr/>
            </a:pP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3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28493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работы </a:t>
            </a:r>
            <a:r>
              <a:rPr lang="ru-RU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выходить из аудитории только по уважительной причине (в туалет, в медицинскую комнату) в сопровождении </a:t>
            </a:r>
            <a:r>
              <a:rPr lang="ru-RU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дежурного, </a:t>
            </a:r>
            <a:r>
              <a:rPr lang="ru-RU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сдав бланки </a:t>
            </a:r>
            <a:r>
              <a:rPr lang="ru-RU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организатору </a:t>
            </a:r>
            <a:r>
              <a:rPr lang="ru-RU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аудитории.</a:t>
            </a:r>
            <a:endParaRPr lang="ru-RU" sz="2000" b="1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3528" y="661964"/>
          <a:ext cx="8208913" cy="6337573"/>
        </p:xfrm>
        <a:graphic>
          <a:graphicData uri="http://schemas.openxmlformats.org/drawingml/2006/table">
            <a:tbl>
              <a:tblPr firstRow="1" firstCol="1" bandRow="1"/>
              <a:tblGrid>
                <a:gridCol w="145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53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18.05.2021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9а,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9б,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9г,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312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9б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313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9г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9а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9д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9е, 9и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 (3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9в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19.05.2021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среда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9б,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9г, 9е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683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20.05.2021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четверг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9а,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9а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9г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9е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9б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9е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9д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0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21.05.2021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78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Иностранные языки (письменно)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(2 корпус)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9б, 9в, 9и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1268" marR="41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17571" y="200299"/>
            <a:ext cx="383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Распределение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учащихся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8A8130-010E-463A-9030-8FD56A69A9D0}"/>
              </a:ext>
            </a:extLst>
          </p:cNvPr>
          <p:cNvSpPr txBox="1">
            <a:spLocks/>
          </p:cNvSpPr>
          <p:nvPr/>
        </p:nvSpPr>
        <p:spPr>
          <a:xfrm>
            <a:off x="395535" y="1412776"/>
            <a:ext cx="8459787" cy="3456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Правила заполнения бланков                       ОГЭ в 2021 г.</a:t>
            </a:r>
            <a:endParaRPr lang="ru-RU" b="1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4" y="132614"/>
            <a:ext cx="4464496" cy="114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Расписание ОГЭ,ГВЭ 2021</a:t>
            </a:r>
            <a:r>
              <a:rPr lang="ru-RU" sz="4267" dirty="0">
                <a:solidFill>
                  <a:srgbClr val="FF0000"/>
                </a:solidFill>
              </a:rPr>
              <a:t/>
            </a:r>
            <a:br>
              <a:rPr lang="ru-RU" sz="4267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66FF"/>
                </a:solidFill>
              </a:rPr>
              <a:t>Основной </a:t>
            </a:r>
            <a:r>
              <a:rPr lang="ru-RU" sz="3200" b="1" dirty="0">
                <a:solidFill>
                  <a:srgbClr val="0066FF"/>
                </a:solidFill>
              </a:rPr>
              <a:t>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7503" y="1916832"/>
            <a:ext cx="8909235" cy="39037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понедельник) -  русский язык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9а,9б,9и, ГВЭ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мая (вторник)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русский язык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9в,9г,9д,9е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мая (четверг)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математика        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9а,9б,9и,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мая (пятница)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математика    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9в,9г,9д,9е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июня (вторник) -         резерв: русский язык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 (среда)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      резерв: математика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(среда) -           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русский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июля (пятница) -          резерв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31036"/>
              </p:ext>
            </p:extLst>
          </p:nvPr>
        </p:nvGraphicFramePr>
        <p:xfrm>
          <a:off x="140886" y="1348032"/>
          <a:ext cx="8839200" cy="46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4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ДАТА ПРОВЕДЕНИЯ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Классы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0569" y="92078"/>
            <a:ext cx="1536170" cy="804657"/>
          </a:xfrm>
          <a:prstGeom prst="rect">
            <a:avLst/>
          </a:prstGeom>
        </p:spPr>
      </p:pic>
      <p:pic>
        <p:nvPicPr>
          <p:cNvPr id="8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0569" y="132650"/>
            <a:ext cx="1536170" cy="804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5" y="5661284"/>
            <a:ext cx="49193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  <a:latin typeface="Calibri"/>
              </a:rPr>
              <a:t>Дополнительный период: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сентября 2021 г.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02" y="692895"/>
            <a:ext cx="72580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5412" y="119675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58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91683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01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8418" y="1930629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8079" y="1915422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2 4  0 5  2 1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3302" y="1196752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0 3 0 1 0 2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4258" y="119675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9    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1039" y="1196752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0 1 1 2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1026" y="11967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3 1 5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0819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 указанию ответственного организатора в аудитории участниками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экзаменов заполняются следующие поля верхней части бланка ответов №1: 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код образовательной организации;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 номер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и буква класса;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 код ППЭ, номер аудитории, ставит подпись. </a:t>
            </a:r>
            <a:endParaRPr lang="ru-RU" dirty="0">
              <a:solidFill>
                <a:srgbClr val="FF0000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Поля «Код региона»,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Код предмета», «Название предмета», «Дата проведения» заполняются автоматически. Поле для служебного использования («Резерв-1») не заполняется.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Поля средней части бланка регистрации «Сведения об участнике» заполняются участником экзамена самостоятельно.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4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490" y="188640"/>
            <a:ext cx="3410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5999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Ответственный организатор в аудитории проверяет правильность заполнения регистрационных полей у каждого участника экзамена и соответствие данных участника экзамена (ФИО, серии и номера документа, удостоверяющего личность) в регистрационных полях и документе, удостоверяющем личность. В случае обнаружения ошибочного заполнения регистрационных полей организаторы в аудитории дают указание участнику экзамена внести соответствующие исправления.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Исправления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могут быть выполнены следующими способами: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запись новых символов (цифр, букв) более жирным шрифтом поверх ранее написанных символов (цифр, букв);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зачеркивание ранее написанных символов (цифр, букв) и заполнение свободных клеточек справа новыми символами (цифрами, буквами). Данный способ возможен только при наличии достаточного количества оставшихся свободных клеточек. </a:t>
            </a:r>
            <a:endParaRPr lang="ru-RU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95536" y="4329318"/>
            <a:ext cx="74961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0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ответов для заданий с кратким ответом состоит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горизонтального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ряда клеток. Краткий ответ записывается справа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задания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с первой клетки. Рекомендуется сначала записать ответы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черновике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листах КИМ, а затем перенести их в бланк ответов № 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предмету выделены те поля, которые не должны заполняться.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6008"/>
            <a:ext cx="6066458" cy="11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870" y="3205689"/>
            <a:ext cx="8947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краткого ответа устанавливается в бланках 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КИМ по русскому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и математике: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1" y="3852020"/>
            <a:ext cx="4932040" cy="16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61" y="3773693"/>
            <a:ext cx="4819888" cy="178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870" y="5645778"/>
            <a:ext cx="8695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цифра (буква или знак) записывается в отдельную клеточку,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образцу из верхней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54868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кратким ответом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оно записывается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следующему правилу: первое слово записывается полностью, второе и все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слова записываются подряд без пробелов и других символов (по одному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символу в клеточке столько символов, сколько войдет в отведенное поле).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193" y="1628800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кратким ответом должно быть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пропущенное в некотором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это слово нужно писать в той форме (род, число, падеж и т.п.),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оно должно стоять в предложении.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192" y="2517817"/>
            <a:ext cx="8442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кратком ответе требуется перечислить номера предложений и т.п.,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номера записываются подряд без разделения пробелом или запятыми.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ответы на задания: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2: «Мне стало обидно и я ушел»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3: «Предложения, удовлетворяющие условию: 1,2,7»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записаны в бланке в виде: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" y="4251187"/>
            <a:ext cx="72675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193" y="5288077"/>
            <a:ext cx="8622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числовой ответ получается в виде обыкновенной дроби, то 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перевести в десятичную дробь. В ответе, записанном в виде десятичной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дроби, в качестве разделителя в отдельной клеточке следует указывать запятую.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получен в виде отрицательного числа, то знак минус ставится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отдельной клетке.</a:t>
            </a:r>
          </a:p>
        </p:txBody>
      </p:sp>
    </p:spTree>
    <p:extLst>
      <p:ext uri="{BB962C8B-B14F-4D97-AF65-F5344CB8AC3E}">
        <p14:creationId xmlns:p14="http://schemas.microsoft.com/office/powerpoint/2010/main" val="13982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Сроки, продолжительность, место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проведения КР-9: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3414"/>
              </p:ext>
            </p:extLst>
          </p:nvPr>
        </p:nvGraphicFramePr>
        <p:xfrm>
          <a:off x="251520" y="980728"/>
          <a:ext cx="8424936" cy="3228467"/>
        </p:xfrm>
        <a:graphic>
          <a:graphicData uri="http://schemas.openxmlformats.org/drawingml/2006/table">
            <a:tbl>
              <a:tblPr firstRow="1" firstCol="1" bandRow="1"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925">
                <a:tc>
                  <a:txBody>
                    <a:bodyPr/>
                    <a:lstStyle/>
                    <a:p>
                      <a:pPr marL="34290" marR="124460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оведения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оведения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90">
                <a:tc rowSpan="2">
                  <a:txBody>
                    <a:bodyPr/>
                    <a:lstStyle/>
                    <a:p>
                      <a:pPr marL="34290" marR="55880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18.05.2021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вторник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нут)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корпус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 marR="114300" indent="-3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(150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lvl="0" indent="-31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корпус</a:t>
                      </a:r>
                    </a:p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4290" marR="55880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19.05.2021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среда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 часа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 мин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ут)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lvl="0" indent="-31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корпус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30">
                <a:tc rowSpan="2">
                  <a:txBody>
                    <a:bodyPr/>
                    <a:lstStyle/>
                    <a:p>
                      <a:pPr marL="34290" marR="74295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20.05.2021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четверг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часа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 мин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lvl="0" indent="-31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корпус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 marR="6731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часа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 ми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нут)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lvl="0" indent="-31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корпус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marL="34290" marR="74295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21.05.2021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пятница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217805" indent="-3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Иностранные языки (письменный)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(1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88265" lvl="0" indent="-31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корпус</a:t>
                      </a:r>
                    </a:p>
                  </a:txBody>
                  <a:tcPr marL="70485" marR="1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4439954"/>
            <a:ext cx="448821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marR="67310" lvl="0" indent="-3175">
              <a:lnSpc>
                <a:spcPct val="107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Начало проведения КР-9:  10ч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053" y="490084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контрольных работ по соответствующим учебным предметам не предусмотрены.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053" y="5855189"/>
            <a:ext cx="8467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отсутствия должен быть подтвержден документально (например, справкой от врача)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5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895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/>
              </a:rPr>
              <a:t>Замена ошибочных ответов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16115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ответов № 1 предусмотрены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поля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новых вариантов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на задания с кратким ответом взамен ошибочно записанных.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ответа на задание с кратким ответом, внесенного в бланк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№1, необходимо в соответствующих полях замены проставить номер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исправляемого задания и записать новое значение верного ответа на указанное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019425"/>
            <a:ext cx="7239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36510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 области замены ошибочных ответов на задания с кратким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будет заполнено поле для номера задания, а новый ответ не внесен, то для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будет использоваться пустой ответ (т.е. задание будет засчитано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невыполненным). Поэтому в случае неправильного указания номера задания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замены ошибочных ответов, неправильный номер задания следует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зачеркнуть.</a:t>
            </a:r>
          </a:p>
        </p:txBody>
      </p:sp>
    </p:spTree>
    <p:extLst>
      <p:ext uri="{BB962C8B-B14F-4D97-AF65-F5344CB8AC3E}">
        <p14:creationId xmlns:p14="http://schemas.microsoft.com/office/powerpoint/2010/main" val="6281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№2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4ege.ru/uploads/posts/2021-04/1618508240_blanki-oge-2021_stranica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84"/>
          <a:stretch/>
        </p:blipFill>
        <p:spPr bwMode="auto">
          <a:xfrm>
            <a:off x="192904" y="548680"/>
            <a:ext cx="4379096" cy="17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4ege.ru/uploads/posts/2021-04/1618508224_blanki-oge-2021_stranica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3"/>
          <a:stretch/>
        </p:blipFill>
        <p:spPr bwMode="auto">
          <a:xfrm>
            <a:off x="4572000" y="620787"/>
            <a:ext cx="4296620" cy="15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2265747"/>
            <a:ext cx="8473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1) 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(лист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односторонними машиночитаемыми формами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частей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верхней и нижней.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ответов № 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(«Регион», «Код предмета» и «Название предмета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информации, внесенной в бланк ответов № 1.</a:t>
            </a:r>
          </a:p>
        </p:txBody>
      </p:sp>
      <p:sp>
        <p:nvSpPr>
          <p:cNvPr id="7" name="AutoShape 6" descr="https://4ege.ru/uploads/posts/2021-04/thumbs/1618508262_pm-blank_stranic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4ege.ru/uploads/posts/2021-04/thumbs/1618508262_pm-blank_stranica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840" y="3573016"/>
            <a:ext cx="8951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для ответов на задания с развернутым ответом располагается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части бланка ответов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поле участник ОГЭ записывает развернутые ответы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строго в соответствии с требованиями инструкции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отдельным заданиям 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Обязательно указывать номер выполняемого задания. Условие переписывать не надо.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и чертежи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 выполняются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капиллярной ручкой, разборчивым почерком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ответов необходимо соблюдать разметку листа (не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 разметки «в клеточку»), так как при сканировании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символы, записанные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полях листа, будут «обрезаны».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575" y="6033635"/>
            <a:ext cx="8891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листе 1 Бланка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ОГЭ  вносит развернутые ответы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2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0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28343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 ответов № 2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ОГЭ по русскому языку записывают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и изложение.</a:t>
            </a:r>
          </a:p>
          <a:p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переписывании изложения и сочинения необходимо обязательно записать номер задания. Изложение является первым заданием в </a:t>
            </a:r>
            <a:r>
              <a:rPr lang="ru-RU" sz="24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КИМах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его номер 1. Сочинение является девятым заданием, где вы можете выбрать один из трех его вариантов. Нужно указать номер выбранного сочинения: 9.1, 9.2, 9.3. Только после написания номера можно переписывать сами работы. Писать нужно аккуратно и доступно для чтения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в Бланке ответов №1 по русскому языку строчки с № 1 и 9 остаются незаполненными</a:t>
            </a:r>
            <a:endParaRPr lang="ru-RU" sz="24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116632"/>
            <a:ext cx="91440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№2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1823"/>
            <a:ext cx="538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дополнительного Бланка №2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3287" y="575916"/>
            <a:ext cx="4931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Организатор в аудитории должен: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06748"/>
            <a:ext cx="8568952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убедиться, чтобы оба листа основного Бланка ответов №2 были полностью заполнены, т.к. в противном случае ответы, внесенные на дополнительный Бланк ответов №2, оцениваться не будут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Выдать по просьбе участника ДБО №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2;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Бланке ответов №2, </a:t>
            </a:r>
            <a:r>
              <a:rPr lang="ru-RU" sz="2250" b="1" dirty="0">
                <a:solidFill>
                  <a:srgbClr val="000000"/>
                </a:solidFill>
                <a:latin typeface="Times New Roman"/>
              </a:rPr>
              <a:t>лист </a:t>
            </a:r>
            <a:r>
              <a:rPr lang="ru-RU" sz="2250" b="1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поле «Дополнительный бланк ответов №2» внести цифровое значение штрих-кода выданного дополнительного Бланка ответов №2;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заполнить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поля </a:t>
            </a: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в дополнительном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Бланке ответов № 2 (код региона, код предмета, название предмета;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В поле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«Лист №» вписывается следующий </a:t>
            </a: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по порядку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номер бланка, т.е. </a:t>
            </a:r>
            <a:r>
              <a:rPr lang="ru-RU" sz="2250" b="1" dirty="0">
                <a:solidFill>
                  <a:srgbClr val="000000"/>
                </a:solidFill>
                <a:latin typeface="Times New Roman"/>
              </a:rPr>
              <a:t>№ </a:t>
            </a:r>
            <a:r>
              <a:rPr lang="ru-RU" sz="2250" b="1" dirty="0" smtClean="0">
                <a:solidFill>
                  <a:srgbClr val="FF0000"/>
                </a:solidFill>
                <a:latin typeface="Times New Roman"/>
              </a:rPr>
              <a:t>3</a:t>
            </a:r>
            <a:r>
              <a:rPr lang="ru-RU" sz="225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и т.д.);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Если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«Дополнительный бланк ответов №2</a:t>
            </a: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»  тоже будет полностью закончен, то участнику ГИА выдается еще один </a:t>
            </a:r>
            <a:r>
              <a:rPr lang="ru-RU" sz="2250" dirty="0">
                <a:solidFill>
                  <a:srgbClr val="000000"/>
                </a:solidFill>
                <a:latin typeface="Times New Roman"/>
              </a:rPr>
              <a:t>«Дополнительный бланк ответов №2</a:t>
            </a:r>
            <a:r>
              <a:rPr lang="ru-RU" sz="2250" dirty="0" smtClean="0">
                <a:solidFill>
                  <a:srgbClr val="000000"/>
                </a:solidFill>
                <a:latin typeface="Times New Roman"/>
              </a:rPr>
              <a:t>», при этом в первом ДБО №2 прописывается код последующего выданного дополнительного бланка </a:t>
            </a:r>
            <a:endParaRPr lang="ru-RU" sz="225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85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89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Перечень средств обучения и воспитания, разрешенных при проведении КР-9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22912"/>
              </p:ext>
            </p:extLst>
          </p:nvPr>
        </p:nvGraphicFramePr>
        <p:xfrm>
          <a:off x="198177" y="947629"/>
          <a:ext cx="8568952" cy="55956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594">
                <a:tc>
                  <a:txBody>
                    <a:bodyPr/>
                    <a:lstStyle/>
                    <a:p>
                      <a:pPr marL="34290" marR="67310" indent="-317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marR="67310" indent="2159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Подготовка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дополнительных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материалов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исполнитель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94">
                <a:tc>
                  <a:txBody>
                    <a:bodyPr/>
                    <a:lstStyle/>
                    <a:p>
                      <a:pPr marL="34290" marR="67310" indent="54038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22225" indent="2159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Участник </a:t>
                      </a: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КР-9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970">
                <a:tc>
                  <a:txBody>
                    <a:bodyPr/>
                    <a:lstStyle/>
                    <a:p>
                      <a:pPr marL="34290" marR="67310" indent="1841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</a:t>
                      </a: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непрограммируемый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калькулятор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82">
                <a:tc>
                  <a:txBody>
                    <a:bodyPr/>
                    <a:lstStyle/>
                    <a:p>
                      <a:pPr marL="34290" marR="67310" indent="1841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линейка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непрограммируемый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калькулятор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82">
                <a:tc>
                  <a:txBody>
                    <a:bodyPr/>
                    <a:lstStyle/>
                    <a:p>
                      <a:pPr marL="34290" marR="67310" indent="1841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непрограммируемый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калькулятор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линейка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970">
                <a:tc>
                  <a:txBody>
                    <a:bodyPr/>
                    <a:lstStyle/>
                    <a:p>
                      <a:pPr marL="34290" marR="67310" indent="1841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Информатика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ИКТ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Инструкция по правилам безопасности </a:t>
                      </a: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(для каждой аудитории);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компьютеры по числу участников экзамена </a:t>
                      </a: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pPr marL="34290" marR="67310" indent="18415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Иностранные языки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13" marR="51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аппаратура для качественного воспроизведения аудиозаписи с компакт-диска </a:t>
                      </a: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(в каждую аудиторию для письменной части)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67310" indent="2159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1113" marR="5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656" y="147990"/>
            <a:ext cx="279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КР-9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609655"/>
            <a:ext cx="4896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mbria"/>
              </a:rPr>
              <a:t>Комплект бланков КР-9 включает: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</a:rPr>
              <a:t>Бланк ответов № 1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</a:rPr>
              <a:t>Бланк ответов № 2 (лист 1)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</a:rPr>
              <a:t>Бланк ответов № 2 (лист 2)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</a:rPr>
              <a:t>Дополнительный Бланк ответов № 2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5" y="1988840"/>
            <a:ext cx="3052161" cy="43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6" y="1988840"/>
            <a:ext cx="3024552" cy="429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08" y="2007477"/>
            <a:ext cx="2916368" cy="414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0436" y="6273867"/>
            <a:ext cx="456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бланков односторонняя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279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КР-9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65419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Поля бланков ответов №1 и №2 , заполняемые автоматически при печати бланков: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1.Код региона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2.Предмет (на каждый предмет свой бланк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!)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3.Дата экзамена соответствует реальной дате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" y="2031704"/>
            <a:ext cx="8949065" cy="316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0104" y="4018198"/>
            <a:ext cx="172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/>
              </a:rPr>
              <a:t>19    05   21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5163" y="403700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/>
              </a:rPr>
              <a:t>03    ФИЗ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3736" y="314096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/>
              </a:rPr>
              <a:t>58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9731" y="3094235"/>
            <a:ext cx="177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0 3 0 1 0 2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6329" y="31073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42079" y="310731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36811" y="310731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0 1 0 2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94113" y="3094673"/>
            <a:ext cx="933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2 2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946" y="5301208"/>
            <a:ext cx="9091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Учащимся заполняется код образовательного учреждения, класс (номер, буква),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код ППЭ (последние 4 цифры кода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образовательного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учреждения), номер аудитории,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ставится подпись. Запись производится с первой клетки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6165304"/>
            <a:ext cx="6935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Заполнение бланков производится черной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</a:rPr>
              <a:t>гелевой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 ручкой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7" y="404664"/>
            <a:ext cx="8262747" cy="40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0486" y="29815"/>
            <a:ext cx="279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КР-9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4223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Поля средней части бланка регистрации «Сведения об участнике» заполняются участником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контрольной работы  самостоятельно  (ФИО учащегося, паспортные данные)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892" y="5380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ОГЭ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Небрежное написание символов может привести к тому, что при автоматизированной обработке символ может быть распознан неправильно. </a:t>
            </a:r>
          </a:p>
        </p:txBody>
      </p:sp>
    </p:spTree>
    <p:extLst>
      <p:ext uri="{BB962C8B-B14F-4D97-AF65-F5344CB8AC3E}">
        <p14:creationId xmlns:p14="http://schemas.microsoft.com/office/powerpoint/2010/main" val="19945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490" y="188640"/>
            <a:ext cx="279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КР-9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5999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Ответственный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организатор в аудитории проверяет правильность заполнения регистрационных полей у каждого участника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контрольной работы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 соответствие данных участника экзамена (ФИО, серии и номера документа, удостоверяющего личность) в регистрационных полях и документе, удостоверяющем личность. В случае обнаружения ошибочного заполнения регистрационных полей организаторы в аудитории дают указание участнику контрольной работы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внести соответствующие исправления.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Исправления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могут быть выполнены следующими способами: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запись новых символов (цифр, букв) более жирным шрифтом поверх ранее написанных символов (цифр, букв);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зачеркивание ранее написанных символов (цифр, букв) и заполнение свободных клеточек справа новыми символами (цифрами, буквами). Данный способ возможен только при наличии достаточного количества оставшихся свободных клеточек. </a:t>
            </a: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Заполнение полей «Удален с экзамена в связи с нарушением порядка проведения ГИА» или «Не завершил экзамен по уважительной причине» организатором в аудитории обязательно, если участник экзамена удален с экзамена в связи с нарушением установленного порядка проведения ГИА или не завершил экзамен по объективным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причинам соответственно. Отметка организатора в аудитории заверяется подписью организатора в аудитории в специально отведенном для этого поле «Подпись ответственного организатора».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8" y="592138"/>
            <a:ext cx="9158798" cy="593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83671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 О М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964" y="120604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  3  7   ,  5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33" y="2524670"/>
            <a:ext cx="407310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номера задания,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ячейку. </a:t>
            </a:r>
          </a:p>
        </p:txBody>
      </p: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626734" y="1575376"/>
            <a:ext cx="849051" cy="949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57186" y="3529155"/>
            <a:ext cx="4105625" cy="2996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66367" y="3460643"/>
            <a:ext cx="40684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</a:rPr>
              <a:t>Краткий ответ в соответствии с инструкцией к заданию может быть записан только в виде: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/>
              </a:rPr>
              <a:t>одной цифры;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/>
              </a:rPr>
              <a:t>целого числа (возможно использование знака «минус»);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/>
              </a:rPr>
              <a:t>конечной десятичной дроби (возможно использование знака «минус»);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/>
              </a:rPr>
              <a:t>последовательности символов, состоящей из букв и (или) цифр;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/>
              </a:rPr>
              <a:t>слова или словосочетания (нескольких слов).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3086</Words>
  <Application>Microsoft Office PowerPoint</Application>
  <PresentationFormat>Экран (4:3)</PresentationFormat>
  <Paragraphs>346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53" baseType="lpstr">
      <vt:lpstr>Arial</vt:lpstr>
      <vt:lpstr>Book Antiqua</vt:lpstr>
      <vt:lpstr>Calibri</vt:lpstr>
      <vt:lpstr>Cambria</vt:lpstr>
      <vt:lpstr>Century Gothic</vt:lpstr>
      <vt:lpstr>Tahoma</vt:lpstr>
      <vt:lpstr>Times New Roman</vt:lpstr>
      <vt:lpstr>TimesNewRoman</vt:lpstr>
      <vt:lpstr>Verdana</vt:lpstr>
      <vt:lpstr>Wingdings</vt:lpstr>
      <vt:lpstr>Wingdings 2</vt:lpstr>
      <vt:lpstr>幼圆</vt:lpstr>
      <vt:lpstr>1_Тема Office</vt:lpstr>
      <vt:lpstr>3_Тема Office</vt:lpstr>
      <vt:lpstr>Аптека</vt:lpstr>
      <vt:lpstr>1_Аптека</vt:lpstr>
      <vt:lpstr>2_Аптека</vt:lpstr>
      <vt:lpstr>3_Аптека</vt:lpstr>
      <vt:lpstr>4_Аптека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Контрольная работа выполняется учениками самостоятельно,  задавать какие-либо вопросы по содержанию работы не разрешается.</vt:lpstr>
      <vt:lpstr>Презентация PowerPoint</vt:lpstr>
      <vt:lpstr>Презентация PowerPoint</vt:lpstr>
      <vt:lpstr>Расписание ОГЭ,ГВЭ 2021 Основной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Экзамен</cp:lastModifiedBy>
  <cp:revision>51</cp:revision>
  <dcterms:created xsi:type="dcterms:W3CDTF">2021-05-09T17:55:22Z</dcterms:created>
  <dcterms:modified xsi:type="dcterms:W3CDTF">2021-05-13T14:58:44Z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3787287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